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62" r:id="rId1"/>
  </p:sldMasterIdLst>
  <p:notesMasterIdLst>
    <p:notesMasterId r:id="rId19"/>
  </p:notesMasterIdLst>
  <p:sldIdLst>
    <p:sldId id="280" r:id="rId2"/>
    <p:sldId id="289" r:id="rId3"/>
    <p:sldId id="285" r:id="rId4"/>
    <p:sldId id="286" r:id="rId5"/>
    <p:sldId id="290" r:id="rId6"/>
    <p:sldId id="291" r:id="rId7"/>
    <p:sldId id="292" r:id="rId8"/>
    <p:sldId id="293" r:id="rId9"/>
    <p:sldId id="294" r:id="rId10"/>
    <p:sldId id="295" r:id="rId11"/>
    <p:sldId id="297" r:id="rId12"/>
    <p:sldId id="298" r:id="rId13"/>
    <p:sldId id="299" r:id="rId14"/>
    <p:sldId id="300" r:id="rId15"/>
    <p:sldId id="301" r:id="rId16"/>
    <p:sldId id="302" r:id="rId17"/>
    <p:sldId id="303" r:id="rId18"/>
  </p:sldIdLst>
  <p:sldSz cx="9144000" cy="6858000" type="screen4x3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7" d="100"/>
          <a:sy n="87" d="100"/>
        </p:scale>
        <p:origin x="936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30.wmf"/><Relationship Id="rId2" Type="http://schemas.openxmlformats.org/officeDocument/2006/relationships/image" Target="../media/image29.wmf"/><Relationship Id="rId1" Type="http://schemas.openxmlformats.org/officeDocument/2006/relationships/image" Target="../media/image28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32.wmf"/><Relationship Id="rId1" Type="http://schemas.openxmlformats.org/officeDocument/2006/relationships/image" Target="../media/image31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37.wmf"/><Relationship Id="rId2" Type="http://schemas.openxmlformats.org/officeDocument/2006/relationships/image" Target="../media/image36.wmf"/><Relationship Id="rId1" Type="http://schemas.openxmlformats.org/officeDocument/2006/relationships/image" Target="../media/image35.wmf"/><Relationship Id="rId5" Type="http://schemas.openxmlformats.org/officeDocument/2006/relationships/image" Target="../media/image39.wmf"/><Relationship Id="rId4" Type="http://schemas.openxmlformats.org/officeDocument/2006/relationships/image" Target="../media/image38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40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799" cy="458788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Shape 4"/>
          <p:cNvSpPr txBox="1">
            <a:spLocks noGrp="1"/>
          </p:cNvSpPr>
          <p:nvPr>
            <p:ph type="dt" idx="10"/>
          </p:nvPr>
        </p:nvSpPr>
        <p:spPr>
          <a:xfrm>
            <a:off x="3884612" y="0"/>
            <a:ext cx="2971799" cy="458788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0" marR="0" lvl="0" indent="0" algn="r" rtl="0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Shape 5"/>
          <p:cNvSpPr>
            <a:spLocks noGrp="1" noRot="1" noChangeAspect="1"/>
          </p:cNvSpPr>
          <p:nvPr>
            <p:ph type="sldImg" idx="3"/>
          </p:nvPr>
        </p:nvSpPr>
        <p:spPr>
          <a:xfrm>
            <a:off x="1371600" y="1143000"/>
            <a:ext cx="4114800" cy="3086099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6" name="Shape 6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399" cy="360045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0" marR="0" lvl="0" indent="0" algn="l" rtl="0">
              <a:spcBef>
                <a:spcPts val="360"/>
              </a:spcBef>
              <a:spcAft>
                <a:spcPts val="0"/>
              </a:spcAft>
              <a:buChar char="●"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360"/>
              </a:spcBef>
              <a:spcAft>
                <a:spcPts val="0"/>
              </a:spcAft>
              <a:buChar char="○"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360"/>
              </a:spcBef>
              <a:spcAft>
                <a:spcPts val="0"/>
              </a:spcAft>
              <a:buChar char="■"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360"/>
              </a:spcBef>
              <a:spcAft>
                <a:spcPts val="0"/>
              </a:spcAft>
              <a:buChar char="●"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360"/>
              </a:spcBef>
              <a:spcAft>
                <a:spcPts val="0"/>
              </a:spcAft>
              <a:buChar char="○"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Char char="■"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Char char="●"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Char char="○"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Char char="■"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799" cy="458786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b" anchorCtr="0"/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Shape 8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799" cy="458786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46915350"/>
      </p:ext>
    </p:extLst>
  </p:cSld>
  <p:clrMap bg1="lt1" tx1="dk1" bg2="dk2" tx2="lt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96A580-E9D0-476D-8842-D5C49FFE369D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946034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96A580-E9D0-476D-8842-D5C49FFE369D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436574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96A580-E9D0-476D-8842-D5C49FFE369D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778994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96A580-E9D0-476D-8842-D5C49FFE369D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761303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96A580-E9D0-476D-8842-D5C49FFE369D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194153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96A580-E9D0-476D-8842-D5C49FFE369D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085877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96A580-E9D0-476D-8842-D5C49FFE369D}" type="slidenum">
              <a:rPr lang="en-US" smtClean="0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73895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ontent custom brown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hape 16"/>
          <p:cNvSpPr/>
          <p:nvPr/>
        </p:nvSpPr>
        <p:spPr>
          <a:xfrm>
            <a:off x="0" y="6445769"/>
            <a:ext cx="9144000" cy="412229"/>
          </a:xfrm>
          <a:prstGeom prst="rect">
            <a:avLst/>
          </a:prstGeom>
          <a:solidFill>
            <a:srgbClr val="945200"/>
          </a:solidFill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7" name="Shape 17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245046" y="6578831"/>
            <a:ext cx="2835430" cy="146106"/>
          </a:xfrm>
          <a:prstGeom prst="rect">
            <a:avLst/>
          </a:prstGeom>
          <a:noFill/>
          <a:ln>
            <a:noFill/>
          </a:ln>
        </p:spPr>
      </p:pic>
      <p:sp>
        <p:nvSpPr>
          <p:cNvPr id="18" name="Shape 18"/>
          <p:cNvSpPr/>
          <p:nvPr/>
        </p:nvSpPr>
        <p:spPr>
          <a:xfrm>
            <a:off x="0" y="0"/>
            <a:ext cx="9144000" cy="6445770"/>
          </a:xfrm>
          <a:prstGeom prst="rect">
            <a:avLst/>
          </a:prstGeom>
          <a:solidFill>
            <a:srgbClr val="945200">
              <a:alpha val="7843"/>
            </a:srgbClr>
          </a:solidFill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ustom"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Shape 69"/>
          <p:cNvSpPr/>
          <p:nvPr/>
        </p:nvSpPr>
        <p:spPr>
          <a:xfrm>
            <a:off x="0" y="3909046"/>
            <a:ext cx="1811529" cy="2948953"/>
          </a:xfrm>
          <a:prstGeom prst="rect">
            <a:avLst/>
          </a:prstGeom>
          <a:solidFill>
            <a:srgbClr val="945200"/>
          </a:solidFill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0" name="Shape 70"/>
          <p:cNvSpPr/>
          <p:nvPr/>
        </p:nvSpPr>
        <p:spPr>
          <a:xfrm rot="5400000">
            <a:off x="1048758" y="-1048758"/>
            <a:ext cx="1811529" cy="3909046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1" name="Shape 71"/>
          <p:cNvSpPr txBox="1">
            <a:spLocks noGrp="1"/>
          </p:cNvSpPr>
          <p:nvPr>
            <p:ph type="body" idx="1"/>
          </p:nvPr>
        </p:nvSpPr>
        <p:spPr>
          <a:xfrm>
            <a:off x="3283957" y="2771076"/>
            <a:ext cx="4421536" cy="3032396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171450" marR="0" lvl="0" indent="-38100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514350" marR="0" lvl="1" indent="-5715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857250" marR="0" lvl="2" indent="-762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200150" marR="0" lvl="3" indent="-889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13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543050" marR="0" lvl="4" indent="-889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13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1885950" marR="0" lvl="5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96428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228850" marR="0" lvl="6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96428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2571750" marR="0" lvl="7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96428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2914650" marR="0" lvl="8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96428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2" name="Shape 72"/>
          <p:cNvSpPr txBox="1">
            <a:spLocks noGrp="1"/>
          </p:cNvSpPr>
          <p:nvPr>
            <p:ph type="title"/>
          </p:nvPr>
        </p:nvSpPr>
        <p:spPr>
          <a:xfrm>
            <a:off x="4342005" y="362258"/>
            <a:ext cx="4322491" cy="1254668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200" b="0" i="0" u="none" strike="noStrike" cap="none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1pPr>
            <a:lvl2pPr marL="0" marR="0" lvl="1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300" b="0" i="0" u="none" strike="noStrike" cap="none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2pPr>
            <a:lvl3pPr marL="0" marR="0" lvl="2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300" b="0" i="0" u="none" strike="noStrike" cap="none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3pPr>
            <a:lvl4pPr marL="0" marR="0" lvl="3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300" b="0" i="0" u="none" strike="noStrike" cap="none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4pPr>
            <a:lvl5pPr marL="0" marR="0" lvl="4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300" b="0" i="0" u="none" strike="noStrike" cap="none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5pPr>
            <a:lvl6pPr marL="457200" marR="0" lvl="5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914400" marR="0" lvl="6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1371600" marR="0" lvl="7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1828800" marR="0" lvl="8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pic>
        <p:nvPicPr>
          <p:cNvPr id="73" name="Shape 73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277231" y="2077877"/>
            <a:ext cx="1454850" cy="152020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Flaming horse 1"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" name="Shape 75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685800"/>
            <a:ext cx="9144000" cy="5486399"/>
          </a:xfrm>
          <a:prstGeom prst="rect">
            <a:avLst/>
          </a:prstGeom>
          <a:noFill/>
          <a:ln>
            <a:noFill/>
          </a:ln>
        </p:spPr>
      </p:pic>
      <p:pic>
        <p:nvPicPr>
          <p:cNvPr id="76" name="Shape 7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900079" y="1120250"/>
            <a:ext cx="1403375" cy="1512633"/>
          </a:xfrm>
          <a:prstGeom prst="rect">
            <a:avLst/>
          </a:prstGeom>
          <a:noFill/>
          <a:ln>
            <a:noFill/>
          </a:ln>
        </p:spPr>
      </p:pic>
      <p:sp>
        <p:nvSpPr>
          <p:cNvPr id="77" name="Shape 77"/>
          <p:cNvSpPr txBox="1">
            <a:spLocks noGrp="1"/>
          </p:cNvSpPr>
          <p:nvPr>
            <p:ph type="ctrTitle"/>
          </p:nvPr>
        </p:nvSpPr>
        <p:spPr>
          <a:xfrm>
            <a:off x="787400" y="4382530"/>
            <a:ext cx="7772400" cy="799214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300" b="0" i="0" u="none" strike="noStrike" cap="none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1pPr>
            <a:lvl2pPr marL="0" marR="0" lvl="1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300" b="0" i="0" u="none" strike="noStrike" cap="none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2pPr>
            <a:lvl3pPr marL="0" marR="0" lvl="2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300" b="0" i="0" u="none" strike="noStrike" cap="none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3pPr>
            <a:lvl4pPr marL="0" marR="0" lvl="3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300" b="0" i="0" u="none" strike="noStrike" cap="none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4pPr>
            <a:lvl5pPr marL="0" marR="0" lvl="4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300" b="0" i="0" u="none" strike="noStrike" cap="none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5pPr>
            <a:lvl6pPr marL="457200" marR="0" lvl="5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914400" marR="0" lvl="6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1371600" marR="0" lvl="7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1828800" marR="0" lvl="8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Flaming horse 2"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9" name="Shape 79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-41830"/>
            <a:ext cx="9144000" cy="5486399"/>
          </a:xfrm>
          <a:prstGeom prst="rect">
            <a:avLst/>
          </a:prstGeom>
          <a:noFill/>
          <a:ln>
            <a:noFill/>
          </a:ln>
        </p:spPr>
      </p:pic>
      <p:pic>
        <p:nvPicPr>
          <p:cNvPr id="80" name="Shape 8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027496" y="482985"/>
            <a:ext cx="1403375" cy="1512633"/>
          </a:xfrm>
          <a:prstGeom prst="rect">
            <a:avLst/>
          </a:prstGeom>
          <a:noFill/>
          <a:ln>
            <a:noFill/>
          </a:ln>
        </p:spPr>
      </p:pic>
      <p:sp>
        <p:nvSpPr>
          <p:cNvPr id="81" name="Shape 81"/>
          <p:cNvSpPr txBox="1">
            <a:spLocks noGrp="1"/>
          </p:cNvSpPr>
          <p:nvPr>
            <p:ph type="ctrTitle"/>
          </p:nvPr>
        </p:nvSpPr>
        <p:spPr>
          <a:xfrm>
            <a:off x="685800" y="4382530"/>
            <a:ext cx="7772400" cy="799214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300" b="0" i="0" u="none" strike="noStrike" cap="none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1pPr>
            <a:lvl2pPr marL="0" marR="0" lvl="1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300" b="0" i="0" u="none" strike="noStrike" cap="none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2pPr>
            <a:lvl3pPr marL="0" marR="0" lvl="2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300" b="0" i="0" u="none" strike="noStrike" cap="none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3pPr>
            <a:lvl4pPr marL="0" marR="0" lvl="3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300" b="0" i="0" u="none" strike="noStrike" cap="none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4pPr>
            <a:lvl5pPr marL="0" marR="0" lvl="4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300" b="0" i="0" u="none" strike="noStrike" cap="none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5pPr>
            <a:lvl6pPr marL="457200" marR="0" lvl="5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914400" marR="0" lvl="6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1371600" marR="0" lvl="7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1828800" marR="0" lvl="8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2" name="Shape 82"/>
          <p:cNvSpPr/>
          <p:nvPr/>
        </p:nvSpPr>
        <p:spPr>
          <a:xfrm>
            <a:off x="0" y="5444569"/>
            <a:ext cx="9144000" cy="1413430"/>
          </a:xfrm>
          <a:prstGeom prst="rect">
            <a:avLst/>
          </a:prstGeom>
          <a:solidFill>
            <a:schemeClr val="dk1"/>
          </a:solidFill>
          <a:ln w="9525" cap="flat" cmpd="sng">
            <a:solidFill>
              <a:schemeClr val="accent1"/>
            </a:solidFill>
            <a:prstDash val="solid"/>
            <a:miter lim="8000"/>
            <a:headEnd type="none" w="med" len="med"/>
            <a:tailEnd type="none" w="med" len="med"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3" name="Shape 83"/>
          <p:cNvSpPr txBox="1">
            <a:spLocks noGrp="1"/>
          </p:cNvSpPr>
          <p:nvPr>
            <p:ph type="subTitle" idx="1"/>
          </p:nvPr>
        </p:nvSpPr>
        <p:spPr>
          <a:xfrm>
            <a:off x="685800" y="5808383"/>
            <a:ext cx="3166672" cy="685801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171450" marR="0" lvl="0" indent="-38100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514350" marR="0" lvl="1" indent="-5715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857250" marR="0" lvl="2" indent="-762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200150" marR="0" lvl="3" indent="-889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13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543050" marR="0" lvl="4" indent="-889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13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1885950" marR="0" lvl="5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96428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228850" marR="0" lvl="6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96428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2571750" marR="0" lvl="7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96428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2914650" marR="0" lvl="8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96428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Flaming horse 3"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Shape 85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DF9F1E"/>
          </a:solidFill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86" name="Shape 86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685800"/>
            <a:ext cx="9144000" cy="5486399"/>
          </a:xfrm>
          <a:prstGeom prst="rect">
            <a:avLst/>
          </a:prstGeom>
          <a:noFill/>
          <a:ln>
            <a:noFill/>
          </a:ln>
        </p:spPr>
      </p:pic>
      <p:pic>
        <p:nvPicPr>
          <p:cNvPr id="87" name="Shape 8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900079" y="1142553"/>
            <a:ext cx="1403375" cy="1512633"/>
          </a:xfrm>
          <a:prstGeom prst="rect">
            <a:avLst/>
          </a:prstGeom>
          <a:noFill/>
          <a:ln>
            <a:noFill/>
          </a:ln>
        </p:spPr>
      </p:pic>
      <p:sp>
        <p:nvSpPr>
          <p:cNvPr id="88" name="Shape 88"/>
          <p:cNvSpPr txBox="1">
            <a:spLocks noGrp="1"/>
          </p:cNvSpPr>
          <p:nvPr>
            <p:ph type="ctrTitle"/>
          </p:nvPr>
        </p:nvSpPr>
        <p:spPr>
          <a:xfrm>
            <a:off x="685800" y="4382530"/>
            <a:ext cx="7772400" cy="799214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300" b="0" i="0" u="none" strike="noStrike" cap="none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1pPr>
            <a:lvl2pPr marL="0" marR="0" lvl="1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300" b="0" i="0" u="none" strike="noStrike" cap="none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2pPr>
            <a:lvl3pPr marL="0" marR="0" lvl="2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300" b="0" i="0" u="none" strike="noStrike" cap="none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3pPr>
            <a:lvl4pPr marL="0" marR="0" lvl="3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300" b="0" i="0" u="none" strike="noStrike" cap="none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4pPr>
            <a:lvl5pPr marL="0" marR="0" lvl="4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300" b="0" i="0" u="none" strike="noStrike" cap="none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5pPr>
            <a:lvl6pPr marL="457200" marR="0" lvl="5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914400" marR="0" lvl="6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1371600" marR="0" lvl="7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1828800" marR="0" lvl="8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E2216705-6ED8-4B5A-A597-05312D24EE82}" type="datetime1">
              <a:rPr lang="en-US" smtClean="0"/>
              <a:pPr/>
              <a:t>10/9/2017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C18CBBF1-E284-4EB2-80A7-BC946D2AC5E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689914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641D997-25D9-4A9A-910B-5D8EDEB293CB}" type="datetime1">
              <a:rPr lang="en-US" smtClean="0"/>
              <a:pPr/>
              <a:t>10/9/2017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C18CBBF1-E284-4EB2-80A7-BC946D2AC5E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6296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Shape 20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1" name="Shape 21"/>
          <p:cNvSpPr/>
          <p:nvPr/>
        </p:nvSpPr>
        <p:spPr>
          <a:xfrm>
            <a:off x="0" y="5174166"/>
            <a:ext cx="9144000" cy="1710955"/>
          </a:xfrm>
          <a:prstGeom prst="rect">
            <a:avLst/>
          </a:prstGeom>
          <a:solidFill>
            <a:srgbClr val="FFC000">
              <a:alpha val="35686"/>
            </a:srgbClr>
          </a:solidFill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" name="Shape 22"/>
          <p:cNvSpPr txBox="1">
            <a:spLocks noGrp="1"/>
          </p:cNvSpPr>
          <p:nvPr>
            <p:ph type="ctrTitle"/>
          </p:nvPr>
        </p:nvSpPr>
        <p:spPr>
          <a:xfrm>
            <a:off x="1251487" y="3935614"/>
            <a:ext cx="6858000" cy="799425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b" anchorCtr="0"/>
          <a:lstStyle>
            <a:lvl1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200" b="0" i="0" u="none" strike="noStrike" cap="none">
                <a:solidFill>
                  <a:schemeClr val="lt1"/>
                </a:solidFill>
                <a:latin typeface="Arial Black"/>
                <a:ea typeface="Arial Black"/>
                <a:cs typeface="Arial Black"/>
                <a:sym typeface="Arial Black"/>
              </a:defRPr>
            </a:lvl1pPr>
            <a:lvl2pPr marL="0" marR="0" lvl="1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300" b="0" i="0" u="none" strike="noStrike" cap="none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2pPr>
            <a:lvl3pPr marL="0" marR="0" lvl="2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300" b="0" i="0" u="none" strike="noStrike" cap="none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3pPr>
            <a:lvl4pPr marL="0" marR="0" lvl="3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300" b="0" i="0" u="none" strike="noStrike" cap="none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4pPr>
            <a:lvl5pPr marL="0" marR="0" lvl="4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300" b="0" i="0" u="none" strike="noStrike" cap="none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5pPr>
            <a:lvl6pPr marL="457200" marR="0" lvl="5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914400" marR="0" lvl="6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1371600" marR="0" lvl="7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1828800" marR="0" lvl="8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3" name="Shape 23"/>
          <p:cNvSpPr txBox="1">
            <a:spLocks noGrp="1"/>
          </p:cNvSpPr>
          <p:nvPr>
            <p:ph type="subTitle" idx="1"/>
          </p:nvPr>
        </p:nvSpPr>
        <p:spPr>
          <a:xfrm>
            <a:off x="2347803" y="5816541"/>
            <a:ext cx="4285282" cy="426204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0" marR="0" lvl="0" indent="0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342900" marR="0" lvl="1" indent="0" algn="ctr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685800" marR="0" lvl="2" indent="0" algn="ctr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35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028700" marR="0" lvl="3" indent="0" algn="ctr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371600" marR="0" lvl="4" indent="0" algn="ctr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1714500" marR="0" lvl="5" indent="0" algn="ctr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057400" marR="0" lvl="6" indent="0" algn="ctr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2400300" marR="0" lvl="7" indent="0" algn="ctr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2743200" marR="0" lvl="8" indent="0" algn="ctr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pic>
        <p:nvPicPr>
          <p:cNvPr id="24" name="Shape 2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80122" y="5374887"/>
            <a:ext cx="1317167" cy="1143445"/>
          </a:xfrm>
          <a:prstGeom prst="rect">
            <a:avLst/>
          </a:prstGeom>
          <a:noFill/>
          <a:ln>
            <a:noFill/>
          </a:ln>
        </p:spPr>
      </p:pic>
      <p:sp>
        <p:nvSpPr>
          <p:cNvPr id="25" name="Shape 25"/>
          <p:cNvSpPr txBox="1"/>
          <p:nvPr/>
        </p:nvSpPr>
        <p:spPr>
          <a:xfrm>
            <a:off x="-17717" y="-619672"/>
            <a:ext cx="1361440" cy="400109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en-US" sz="1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Use this photo or replace with your own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Section Header">
    <p:spTree>
      <p:nvGrpSpPr>
        <p:cNvPr id="1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Shape 27"/>
          <p:cNvSpPr/>
          <p:nvPr/>
        </p:nvSpPr>
        <p:spPr>
          <a:xfrm>
            <a:off x="0" y="0"/>
            <a:ext cx="2921619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8" name="Shape 28"/>
          <p:cNvSpPr txBox="1">
            <a:spLocks noGrp="1"/>
          </p:cNvSpPr>
          <p:nvPr>
            <p:ph type="title"/>
          </p:nvPr>
        </p:nvSpPr>
        <p:spPr>
          <a:xfrm>
            <a:off x="3300760" y="936703"/>
            <a:ext cx="5209826" cy="1806496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b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4000" b="1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1pPr>
            <a:lvl2pPr marL="0" marR="0" lvl="1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300" b="0" i="0" u="none" strike="noStrike" cap="none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2pPr>
            <a:lvl3pPr marL="0" marR="0" lvl="2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300" b="0" i="0" u="none" strike="noStrike" cap="none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3pPr>
            <a:lvl4pPr marL="0" marR="0" lvl="3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300" b="0" i="0" u="none" strike="noStrike" cap="none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4pPr>
            <a:lvl5pPr marL="0" marR="0" lvl="4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300" b="0" i="0" u="none" strike="noStrike" cap="none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5pPr>
            <a:lvl6pPr marL="457200" marR="0" lvl="5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914400" marR="0" lvl="6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1371600" marR="0" lvl="7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1828800" marR="0" lvl="8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9" name="Shape 29"/>
          <p:cNvSpPr txBox="1">
            <a:spLocks noGrp="1"/>
          </p:cNvSpPr>
          <p:nvPr>
            <p:ph type="body" idx="1"/>
          </p:nvPr>
        </p:nvSpPr>
        <p:spPr>
          <a:xfrm>
            <a:off x="3300760" y="2977375"/>
            <a:ext cx="5209828" cy="451624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0" marR="0" lvl="0" indent="0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rgbClr val="888888"/>
              </a:buClr>
              <a:buFont typeface="Arial"/>
              <a:buChar char="●"/>
              <a:defRPr sz="18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342900" marR="0" lvl="1" indent="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Font typeface="Arial"/>
              <a:buChar char="○"/>
              <a:defRPr sz="15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685800" marR="0" lvl="2" indent="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Font typeface="Arial"/>
              <a:buChar char="■"/>
              <a:defRPr sz="135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028700" marR="0" lvl="3" indent="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Font typeface="Arial"/>
              <a:buChar char="●"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371600" marR="0" lvl="4" indent="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Font typeface="Arial"/>
              <a:buChar char="○"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1714500" marR="0" lvl="5" indent="0" algn="l" rtl="0">
              <a:lnSpc>
                <a:spcPct val="90000"/>
              </a:lnSpc>
              <a:spcBef>
                <a:spcPts val="375"/>
              </a:spcBef>
              <a:buClr>
                <a:srgbClr val="888888"/>
              </a:buClr>
              <a:buFont typeface="Arial"/>
              <a:buChar char="■"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057400" marR="0" lvl="6" indent="0" algn="l" rtl="0">
              <a:lnSpc>
                <a:spcPct val="90000"/>
              </a:lnSpc>
              <a:spcBef>
                <a:spcPts val="375"/>
              </a:spcBef>
              <a:buClr>
                <a:srgbClr val="888888"/>
              </a:buClr>
              <a:buFont typeface="Arial"/>
              <a:buChar char="●"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2400300" marR="0" lvl="7" indent="0" algn="l" rtl="0">
              <a:lnSpc>
                <a:spcPct val="90000"/>
              </a:lnSpc>
              <a:spcBef>
                <a:spcPts val="375"/>
              </a:spcBef>
              <a:buClr>
                <a:srgbClr val="888888"/>
              </a:buClr>
              <a:buFont typeface="Arial"/>
              <a:buChar char="○"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2743200" marR="0" lvl="8" indent="0" algn="l" rtl="0">
              <a:lnSpc>
                <a:spcPct val="90000"/>
              </a:lnSpc>
              <a:spcBef>
                <a:spcPts val="375"/>
              </a:spcBef>
              <a:buClr>
                <a:srgbClr val="888888"/>
              </a:buClr>
              <a:buFont typeface="Arial"/>
              <a:buChar char="■"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pic>
        <p:nvPicPr>
          <p:cNvPr id="30" name="Shape 30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343465" y="4494641"/>
            <a:ext cx="2232466" cy="193802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Section Header"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Shape 32"/>
          <p:cNvSpPr/>
          <p:nvPr/>
        </p:nvSpPr>
        <p:spPr>
          <a:xfrm>
            <a:off x="0" y="0"/>
            <a:ext cx="6222378" cy="6858000"/>
          </a:xfrm>
          <a:prstGeom prst="rect">
            <a:avLst/>
          </a:prstGeom>
          <a:solidFill>
            <a:srgbClr val="945200">
              <a:alpha val="5882"/>
            </a:srgbClr>
          </a:solidFill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3" name="Shape 33"/>
          <p:cNvSpPr/>
          <p:nvPr/>
        </p:nvSpPr>
        <p:spPr>
          <a:xfrm>
            <a:off x="6222380" y="0"/>
            <a:ext cx="2921619" cy="6858000"/>
          </a:xfrm>
          <a:prstGeom prst="rect">
            <a:avLst/>
          </a:prstGeom>
          <a:solidFill>
            <a:srgbClr val="945200"/>
          </a:solidFill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" name="Shape 34"/>
          <p:cNvSpPr txBox="1">
            <a:spLocks noGrp="1"/>
          </p:cNvSpPr>
          <p:nvPr>
            <p:ph type="title"/>
          </p:nvPr>
        </p:nvSpPr>
        <p:spPr>
          <a:xfrm>
            <a:off x="635618" y="936703"/>
            <a:ext cx="5209826" cy="1806496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b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600" b="1" i="0" u="none" strike="noStrike" cap="none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1pPr>
            <a:lvl2pPr marL="0" marR="0" lvl="1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300" b="0" i="0" u="none" strike="noStrike" cap="none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2pPr>
            <a:lvl3pPr marL="0" marR="0" lvl="2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300" b="0" i="0" u="none" strike="noStrike" cap="none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3pPr>
            <a:lvl4pPr marL="0" marR="0" lvl="3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300" b="0" i="0" u="none" strike="noStrike" cap="none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4pPr>
            <a:lvl5pPr marL="0" marR="0" lvl="4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300" b="0" i="0" u="none" strike="noStrike" cap="none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5pPr>
            <a:lvl6pPr marL="457200" marR="0" lvl="5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914400" marR="0" lvl="6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1371600" marR="0" lvl="7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1828800" marR="0" lvl="8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5" name="Shape 35"/>
          <p:cNvSpPr txBox="1">
            <a:spLocks noGrp="1"/>
          </p:cNvSpPr>
          <p:nvPr>
            <p:ph type="body" idx="1"/>
          </p:nvPr>
        </p:nvSpPr>
        <p:spPr>
          <a:xfrm>
            <a:off x="635618" y="2977375"/>
            <a:ext cx="5209828" cy="451624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0" marR="0" lvl="0" indent="0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rgbClr val="888888"/>
              </a:buClr>
              <a:buFont typeface="Arial"/>
              <a:buChar char="●"/>
              <a:defRPr sz="18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342900" marR="0" lvl="1" indent="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Font typeface="Arial"/>
              <a:buChar char="○"/>
              <a:defRPr sz="15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685800" marR="0" lvl="2" indent="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Font typeface="Arial"/>
              <a:buChar char="■"/>
              <a:defRPr sz="135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028700" marR="0" lvl="3" indent="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Font typeface="Arial"/>
              <a:buChar char="●"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371600" marR="0" lvl="4" indent="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Font typeface="Arial"/>
              <a:buChar char="○"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1714500" marR="0" lvl="5" indent="0" algn="l" rtl="0">
              <a:lnSpc>
                <a:spcPct val="90000"/>
              </a:lnSpc>
              <a:spcBef>
                <a:spcPts val="375"/>
              </a:spcBef>
              <a:buClr>
                <a:srgbClr val="888888"/>
              </a:buClr>
              <a:buFont typeface="Arial"/>
              <a:buChar char="■"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057400" marR="0" lvl="6" indent="0" algn="l" rtl="0">
              <a:lnSpc>
                <a:spcPct val="90000"/>
              </a:lnSpc>
              <a:spcBef>
                <a:spcPts val="375"/>
              </a:spcBef>
              <a:buClr>
                <a:srgbClr val="888888"/>
              </a:buClr>
              <a:buFont typeface="Arial"/>
              <a:buChar char="●"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2400300" marR="0" lvl="7" indent="0" algn="l" rtl="0">
              <a:lnSpc>
                <a:spcPct val="90000"/>
              </a:lnSpc>
              <a:spcBef>
                <a:spcPts val="375"/>
              </a:spcBef>
              <a:buClr>
                <a:srgbClr val="888888"/>
              </a:buClr>
              <a:buFont typeface="Arial"/>
              <a:buChar char="○"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2743200" marR="0" lvl="8" indent="0" algn="l" rtl="0">
              <a:lnSpc>
                <a:spcPct val="90000"/>
              </a:lnSpc>
              <a:spcBef>
                <a:spcPts val="375"/>
              </a:spcBef>
              <a:buClr>
                <a:srgbClr val="888888"/>
              </a:buClr>
              <a:buFont typeface="Arial"/>
              <a:buChar char="■"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pic>
        <p:nvPicPr>
          <p:cNvPr id="36" name="Shape 36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6710810" y="434897"/>
            <a:ext cx="2027746" cy="176030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ustom Layout">
    <p:spTree>
      <p:nvGrpSpPr>
        <p:cNvPr id="1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Shape 38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9" name="Shape 39"/>
          <p:cNvSpPr txBox="1">
            <a:spLocks noGrp="1"/>
          </p:cNvSpPr>
          <p:nvPr>
            <p:ph type="title"/>
          </p:nvPr>
        </p:nvSpPr>
        <p:spPr>
          <a:xfrm>
            <a:off x="628650" y="1424490"/>
            <a:ext cx="7886700" cy="1325562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300" b="0" i="0" u="none" strike="noStrike" cap="none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1pPr>
            <a:lvl2pPr marL="0" marR="0" lvl="1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300" b="0" i="0" u="none" strike="noStrike" cap="none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2pPr>
            <a:lvl3pPr marL="0" marR="0" lvl="2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300" b="0" i="0" u="none" strike="noStrike" cap="none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3pPr>
            <a:lvl4pPr marL="0" marR="0" lvl="3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300" b="0" i="0" u="none" strike="noStrike" cap="none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4pPr>
            <a:lvl5pPr marL="0" marR="0" lvl="4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300" b="0" i="0" u="none" strike="noStrike" cap="none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5pPr>
            <a:lvl6pPr marL="457200" marR="0" lvl="5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914400" marR="0" lvl="6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1371600" marR="0" lvl="7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1828800" marR="0" lvl="8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pic>
        <p:nvPicPr>
          <p:cNvPr id="40" name="Shape 4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16362" y="4373562"/>
            <a:ext cx="2870200" cy="1701799"/>
          </a:xfrm>
          <a:prstGeom prst="rect">
            <a:avLst/>
          </a:prstGeom>
          <a:noFill/>
          <a:ln>
            <a:noFill/>
          </a:ln>
        </p:spPr>
      </p:pic>
      <p:sp>
        <p:nvSpPr>
          <p:cNvPr id="41" name="Shape 41"/>
          <p:cNvSpPr>
            <a:spLocks noGrp="1"/>
          </p:cNvSpPr>
          <p:nvPr>
            <p:ph type="tbl" idx="2"/>
          </p:nvPr>
        </p:nvSpPr>
        <p:spPr>
          <a:xfrm>
            <a:off x="3544344" y="3223941"/>
            <a:ext cx="4456655" cy="2299243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0" marR="0" lvl="0" indent="0" algn="l" rtl="0">
              <a:spcBef>
                <a:spcPts val="0"/>
              </a:spcBef>
              <a:buNone/>
              <a:defRPr sz="135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342900" marR="0" lvl="1" indent="0" algn="l" rtl="0">
              <a:spcBef>
                <a:spcPts val="0"/>
              </a:spcBef>
              <a:buNone/>
              <a:defRPr sz="135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685800" marR="0" lvl="2" indent="0" algn="l" rtl="0">
              <a:spcBef>
                <a:spcPts val="0"/>
              </a:spcBef>
              <a:buNone/>
              <a:defRPr sz="135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028700" marR="0" lvl="3" indent="0" algn="l" rtl="0">
              <a:spcBef>
                <a:spcPts val="0"/>
              </a:spcBef>
              <a:buNone/>
              <a:defRPr sz="135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371600" marR="0" lvl="4" indent="0" algn="l" rtl="0">
              <a:spcBef>
                <a:spcPts val="0"/>
              </a:spcBef>
              <a:buNone/>
              <a:defRPr sz="135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1714500" marR="0" lvl="5" indent="0" algn="l" rtl="0">
              <a:spcBef>
                <a:spcPts val="0"/>
              </a:spcBef>
              <a:buNone/>
              <a:defRPr sz="135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057400" marR="0" lvl="6" indent="0" algn="l" rtl="0">
              <a:spcBef>
                <a:spcPts val="0"/>
              </a:spcBef>
              <a:buNone/>
              <a:defRPr sz="135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2400300" marR="0" lvl="7" indent="0" algn="l" rtl="0">
              <a:spcBef>
                <a:spcPts val="0"/>
              </a:spcBef>
              <a:buNone/>
              <a:defRPr sz="135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2743200" marR="0" lvl="8" indent="0" algn="l" rtl="0">
              <a:spcBef>
                <a:spcPts val="0"/>
              </a:spcBef>
              <a:buNone/>
              <a:defRPr sz="135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le with media">
    <p:spTree>
      <p:nvGrpSpPr>
        <p:cNvPr id="1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Shape 43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44" name="Shape 44"/>
          <p:cNvSpPr txBox="1">
            <a:spLocks noGrp="1"/>
          </p:cNvSpPr>
          <p:nvPr>
            <p:ph type="ctrTitle"/>
          </p:nvPr>
        </p:nvSpPr>
        <p:spPr>
          <a:xfrm>
            <a:off x="685800" y="1286941"/>
            <a:ext cx="7772400" cy="510684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b" anchorCtr="0"/>
          <a:lstStyle>
            <a:lvl1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2400" b="0" i="0" u="none" strike="noStrike" cap="none">
                <a:solidFill>
                  <a:schemeClr val="lt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1pPr>
            <a:lvl2pPr marL="0" marR="0" lvl="1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300" b="0" i="0" u="none" strike="noStrike" cap="none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2pPr>
            <a:lvl3pPr marL="0" marR="0" lvl="2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300" b="0" i="0" u="none" strike="noStrike" cap="none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3pPr>
            <a:lvl4pPr marL="0" marR="0" lvl="3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300" b="0" i="0" u="none" strike="noStrike" cap="none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4pPr>
            <a:lvl5pPr marL="0" marR="0" lvl="4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300" b="0" i="0" u="none" strike="noStrike" cap="none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5pPr>
            <a:lvl6pPr marL="457200" marR="0" lvl="5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914400" marR="0" lvl="6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1371600" marR="0" lvl="7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1828800" marR="0" lvl="8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5" name="Shape 45"/>
          <p:cNvSpPr>
            <a:spLocks noGrp="1"/>
          </p:cNvSpPr>
          <p:nvPr>
            <p:ph type="media" idx="2"/>
          </p:nvPr>
        </p:nvSpPr>
        <p:spPr>
          <a:xfrm>
            <a:off x="1730158" y="1922316"/>
            <a:ext cx="5675493" cy="3460173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0" marR="0" lvl="0" indent="0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1pPr>
            <a:lvl2pPr marL="514350" marR="0" lvl="1" indent="-5715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857250" marR="0" lvl="2" indent="-762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200150" marR="0" lvl="3" indent="-889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13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543050" marR="0" lvl="4" indent="-889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13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1885950" marR="0" lvl="5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96428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228850" marR="0" lvl="6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96428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2571750" marR="0" lvl="7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96428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2914650" marR="0" lvl="8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96428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pic>
        <p:nvPicPr>
          <p:cNvPr id="46" name="Shape 4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101055" y="6042410"/>
            <a:ext cx="2933700" cy="4698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ontent custom 2">
    <p:spTree>
      <p:nvGrpSpPr>
        <p:cNvPr id="1" name="Shape 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Shape 48"/>
          <p:cNvSpPr txBox="1"/>
          <p:nvPr/>
        </p:nvSpPr>
        <p:spPr>
          <a:xfrm>
            <a:off x="767189" y="3181543"/>
            <a:ext cx="4035424" cy="649286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en-US" sz="1800" b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Click to edit Master title style</a:t>
            </a:r>
          </a:p>
        </p:txBody>
      </p:sp>
      <p:pic>
        <p:nvPicPr>
          <p:cNvPr id="49" name="Shape 49"/>
          <p:cNvPicPr preferRelativeResize="0"/>
          <p:nvPr/>
        </p:nvPicPr>
        <p:blipFill/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</p:pic>
      <p:pic>
        <p:nvPicPr>
          <p:cNvPr id="50" name="Shape 50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245046" y="6457207"/>
            <a:ext cx="2835430" cy="146106"/>
          </a:xfrm>
          <a:prstGeom prst="rect">
            <a:avLst/>
          </a:prstGeom>
          <a:noFill/>
          <a:ln>
            <a:noFill/>
          </a:ln>
        </p:spPr>
      </p:pic>
      <p:sp>
        <p:nvSpPr>
          <p:cNvPr id="51" name="Shape 5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DF9F1E">
              <a:alpha val="7843"/>
            </a:srgbClr>
          </a:solidFill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ontent with photos">
    <p:spTree>
      <p:nvGrpSpPr>
        <p:cNvPr id="1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Shape 53"/>
          <p:cNvSpPr/>
          <p:nvPr/>
        </p:nvSpPr>
        <p:spPr>
          <a:xfrm>
            <a:off x="2152186" y="3519294"/>
            <a:ext cx="1822676" cy="1811529"/>
          </a:xfrm>
          <a:prstGeom prst="rect">
            <a:avLst/>
          </a:prstGeom>
          <a:solidFill>
            <a:srgbClr val="945200"/>
          </a:solidFill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4" name="Shape 54"/>
          <p:cNvSpPr/>
          <p:nvPr/>
        </p:nvSpPr>
        <p:spPr>
          <a:xfrm>
            <a:off x="4076957" y="457200"/>
            <a:ext cx="4629150" cy="1811529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5" name="Shape 55"/>
          <p:cNvSpPr txBox="1">
            <a:spLocks noGrp="1"/>
          </p:cNvSpPr>
          <p:nvPr>
            <p:ph type="title"/>
          </p:nvPr>
        </p:nvSpPr>
        <p:spPr>
          <a:xfrm>
            <a:off x="4387798" y="936701"/>
            <a:ext cx="3038909" cy="906424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b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2400" b="0" i="0" u="none" strike="noStrike" cap="none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1pPr>
            <a:lvl2pPr marL="0" marR="0" lvl="1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300" b="0" i="0" u="none" strike="noStrike" cap="none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2pPr>
            <a:lvl3pPr marL="0" marR="0" lvl="2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300" b="0" i="0" u="none" strike="noStrike" cap="none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3pPr>
            <a:lvl4pPr marL="0" marR="0" lvl="3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300" b="0" i="0" u="none" strike="noStrike" cap="none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4pPr>
            <a:lvl5pPr marL="0" marR="0" lvl="4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300" b="0" i="0" u="none" strike="noStrike" cap="none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5pPr>
            <a:lvl6pPr marL="457200" marR="0" lvl="5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914400" marR="0" lvl="6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1371600" marR="0" lvl="7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1828800" marR="0" lvl="8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pic>
        <p:nvPicPr>
          <p:cNvPr id="56" name="Shape 56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377843" y="457199"/>
            <a:ext cx="1572359" cy="1364981"/>
          </a:xfrm>
          <a:prstGeom prst="rect">
            <a:avLst/>
          </a:prstGeom>
          <a:noFill/>
          <a:ln>
            <a:noFill/>
          </a:ln>
        </p:spPr>
      </p:pic>
      <p:sp>
        <p:nvSpPr>
          <p:cNvPr id="57" name="Shape 57"/>
          <p:cNvSpPr/>
          <p:nvPr/>
        </p:nvSpPr>
        <p:spPr>
          <a:xfrm>
            <a:off x="2152186" y="457199"/>
            <a:ext cx="1822676" cy="2932772"/>
          </a:xfrm>
          <a:prstGeom prst="rect">
            <a:avLst/>
          </a:prstGeom>
          <a:noFill/>
          <a:ln w="12700" cap="flat" cmpd="sng">
            <a:solidFill>
              <a:schemeClr val="dk1"/>
            </a:solidFill>
            <a:prstDash val="solid"/>
            <a:miter lim="8000"/>
            <a:headEnd type="none" w="med" len="med"/>
            <a:tailEnd type="none" w="med" len="med"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8" name="Shape 58"/>
          <p:cNvSpPr txBox="1"/>
          <p:nvPr/>
        </p:nvSpPr>
        <p:spPr>
          <a:xfrm>
            <a:off x="2152186" y="-487385"/>
            <a:ext cx="959004" cy="276998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Add photo</a:t>
            </a:r>
          </a:p>
        </p:txBody>
      </p:sp>
      <p:sp>
        <p:nvSpPr>
          <p:cNvPr id="59" name="Shape 59"/>
          <p:cNvSpPr/>
          <p:nvPr/>
        </p:nvSpPr>
        <p:spPr>
          <a:xfrm>
            <a:off x="4076957" y="2391316"/>
            <a:ext cx="4629150" cy="2932772"/>
          </a:xfrm>
          <a:prstGeom prst="rect">
            <a:avLst/>
          </a:prstGeom>
          <a:noFill/>
          <a:ln w="12700" cap="flat" cmpd="sng">
            <a:solidFill>
              <a:schemeClr val="dk1"/>
            </a:solidFill>
            <a:prstDash val="solid"/>
            <a:miter lim="8000"/>
            <a:headEnd type="none" w="med" len="med"/>
            <a:tailEnd type="none" w="med" len="med"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0" name="Shape 60"/>
          <p:cNvSpPr txBox="1"/>
          <p:nvPr/>
        </p:nvSpPr>
        <p:spPr>
          <a:xfrm>
            <a:off x="9365882" y="2472891"/>
            <a:ext cx="959004" cy="276998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Add photo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>
  <p:cSld name="Content with picture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Shape 62"/>
          <p:cNvSpPr/>
          <p:nvPr/>
        </p:nvSpPr>
        <p:spPr>
          <a:xfrm rot="5400000">
            <a:off x="4343399" y="-4343400"/>
            <a:ext cx="457200" cy="9144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3" name="Shape 63"/>
          <p:cNvSpPr/>
          <p:nvPr/>
        </p:nvSpPr>
        <p:spPr>
          <a:xfrm>
            <a:off x="0" y="6391276"/>
            <a:ext cx="9144000" cy="466723"/>
          </a:xfrm>
          <a:prstGeom prst="rect">
            <a:avLst/>
          </a:prstGeom>
          <a:solidFill>
            <a:srgbClr val="945200"/>
          </a:solidFill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4" name="Shape 64"/>
          <p:cNvSpPr txBox="1">
            <a:spLocks noGrp="1"/>
          </p:cNvSpPr>
          <p:nvPr>
            <p:ph type="title"/>
          </p:nvPr>
        </p:nvSpPr>
        <p:spPr>
          <a:xfrm>
            <a:off x="629841" y="613314"/>
            <a:ext cx="2949178" cy="1600199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b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2400" b="0" i="0" u="none" strike="noStrike" cap="none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1pPr>
            <a:lvl2pPr marL="0" marR="0" lvl="1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300" b="0" i="0" u="none" strike="noStrike" cap="none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2pPr>
            <a:lvl3pPr marL="0" marR="0" lvl="2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300" b="0" i="0" u="none" strike="noStrike" cap="none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3pPr>
            <a:lvl4pPr marL="0" marR="0" lvl="3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300" b="0" i="0" u="none" strike="noStrike" cap="none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4pPr>
            <a:lvl5pPr marL="0" marR="0" lvl="4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300" b="0" i="0" u="none" strike="noStrike" cap="none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5pPr>
            <a:lvl6pPr marL="457200" marR="0" lvl="5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914400" marR="0" lvl="6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1371600" marR="0" lvl="7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1828800" marR="0" lvl="8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5" name="Shape 65"/>
          <p:cNvSpPr>
            <a:spLocks noGrp="1"/>
          </p:cNvSpPr>
          <p:nvPr>
            <p:ph type="pic" idx="2"/>
          </p:nvPr>
        </p:nvSpPr>
        <p:spPr>
          <a:xfrm>
            <a:off x="3887391" y="987425"/>
            <a:ext cx="4629150" cy="4873624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0" marR="0" lvl="0" indent="0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342900" marR="0" lvl="1" indent="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685800" marR="0" lvl="2" indent="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028700" marR="0" lvl="3" indent="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371600" marR="0" lvl="4" indent="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1714500" marR="0" lvl="5" indent="0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Font typeface="Arial"/>
              <a:buNone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057400" marR="0" lvl="6" indent="0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Font typeface="Arial"/>
              <a:buNone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2400300" marR="0" lvl="7" indent="0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Font typeface="Arial"/>
              <a:buNone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2743200" marR="0" lvl="8" indent="0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Font typeface="Arial"/>
              <a:buNone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6" name="Shape 66"/>
          <p:cNvSpPr txBox="1">
            <a:spLocks noGrp="1"/>
          </p:cNvSpPr>
          <p:nvPr>
            <p:ph type="body" idx="1"/>
          </p:nvPr>
        </p:nvSpPr>
        <p:spPr>
          <a:xfrm>
            <a:off x="629841" y="2325028"/>
            <a:ext cx="2949178" cy="3811588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0" marR="0" lvl="0" indent="0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●"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342900" marR="0" lvl="1" indent="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○"/>
              <a:defRPr sz="105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685800" marR="0" lvl="2" indent="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■"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028700" marR="0" lvl="3" indent="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●"/>
              <a:defRPr sz="75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371600" marR="0" lvl="4" indent="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○"/>
              <a:defRPr sz="75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1714500" marR="0" lvl="5" indent="0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Font typeface="Arial"/>
              <a:buChar char="■"/>
              <a:defRPr sz="75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057400" marR="0" lvl="6" indent="0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Font typeface="Arial"/>
              <a:buChar char="●"/>
              <a:defRPr sz="75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2400300" marR="0" lvl="7" indent="0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Font typeface="Arial"/>
              <a:buChar char="○"/>
              <a:defRPr sz="75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2743200" marR="0" lvl="8" indent="0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Font typeface="Arial"/>
              <a:buChar char="■"/>
              <a:defRPr sz="75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pic>
        <p:nvPicPr>
          <p:cNvPr id="67" name="Shape 67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629841" y="6458257"/>
            <a:ext cx="2119970" cy="33275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3" r:id="rId14"/>
    <p:sldLayoutId id="2147483664" r:id="rId15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emf"/><Relationship Id="rId1" Type="http://schemas.openxmlformats.org/officeDocument/2006/relationships/slideLayout" Target="../slideLayouts/slideLayout15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8.bin"/><Relationship Id="rId13" Type="http://schemas.openxmlformats.org/officeDocument/2006/relationships/image" Target="../media/image39.wmf"/><Relationship Id="rId3" Type="http://schemas.openxmlformats.org/officeDocument/2006/relationships/notesSlide" Target="../notesSlides/notesSlide7.xml"/><Relationship Id="rId7" Type="http://schemas.openxmlformats.org/officeDocument/2006/relationships/image" Target="../media/image36.wmf"/><Relationship Id="rId12" Type="http://schemas.openxmlformats.org/officeDocument/2006/relationships/oleObject" Target="../embeddings/oleObject10.bin"/><Relationship Id="rId2" Type="http://schemas.openxmlformats.org/officeDocument/2006/relationships/slideLayout" Target="../slideLayouts/slideLayout14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7.bin"/><Relationship Id="rId11" Type="http://schemas.openxmlformats.org/officeDocument/2006/relationships/image" Target="../media/image38.wmf"/><Relationship Id="rId5" Type="http://schemas.openxmlformats.org/officeDocument/2006/relationships/image" Target="../media/image35.wmf"/><Relationship Id="rId10" Type="http://schemas.openxmlformats.org/officeDocument/2006/relationships/oleObject" Target="../embeddings/oleObject9.bin"/><Relationship Id="rId4" Type="http://schemas.openxmlformats.org/officeDocument/2006/relationships/oleObject" Target="../embeddings/oleObject6.bin"/><Relationship Id="rId9" Type="http://schemas.openxmlformats.org/officeDocument/2006/relationships/image" Target="../media/image37.w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.bin"/><Relationship Id="rId2" Type="http://schemas.openxmlformats.org/officeDocument/2006/relationships/slideLayout" Target="../slideLayouts/slideLayout14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40.wmf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emf"/><Relationship Id="rId1" Type="http://schemas.openxmlformats.org/officeDocument/2006/relationships/slideLayout" Target="../slideLayouts/slideLayout1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emf"/><Relationship Id="rId2" Type="http://schemas.openxmlformats.org/officeDocument/2006/relationships/image" Target="../media/image42.emf"/><Relationship Id="rId1" Type="http://schemas.openxmlformats.org/officeDocument/2006/relationships/slideLayout" Target="../slideLayouts/slideLayout1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emf"/><Relationship Id="rId1" Type="http://schemas.openxmlformats.org/officeDocument/2006/relationships/slideLayout" Target="../slideLayouts/slideLayout1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7" Type="http://schemas.openxmlformats.org/officeDocument/2006/relationships/image" Target="../media/image27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29.wmf"/><Relationship Id="rId2" Type="http://schemas.openxmlformats.org/officeDocument/2006/relationships/slideLayout" Target="../slideLayouts/slideLayout14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5" Type="http://schemas.openxmlformats.org/officeDocument/2006/relationships/image" Target="../media/image28.wmf"/><Relationship Id="rId4" Type="http://schemas.openxmlformats.org/officeDocument/2006/relationships/oleObject" Target="../embeddings/oleObject1.bin"/><Relationship Id="rId9" Type="http://schemas.openxmlformats.org/officeDocument/2006/relationships/image" Target="../media/image30.w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7" Type="http://schemas.openxmlformats.org/officeDocument/2006/relationships/image" Target="../media/image32.wmf"/><Relationship Id="rId2" Type="http://schemas.openxmlformats.org/officeDocument/2006/relationships/slideLayout" Target="../slideLayouts/slideLayout14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5.bin"/><Relationship Id="rId5" Type="http://schemas.openxmlformats.org/officeDocument/2006/relationships/image" Target="../media/image31.wmf"/><Relationship Id="rId4" Type="http://schemas.openxmlformats.org/officeDocument/2006/relationships/oleObject" Target="../embeddings/oleObject4.bin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lh4.googleusercontent.com/u_wmxtzMY5vPTY1hcX1zdgL9PlkH4nQy7zhn9s-rqdrUqg6i17Z-8Zb0136NFVXK0OTWHpxfxd63wLZM5W0jzOg4rquHfLHzmXzPU-KL58q-BuN3wpL4kpf0QFHc0lTfeI6QT0QxiQ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18" y="0"/>
            <a:ext cx="3705225" cy="13430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https://lh3.googleusercontent.com/Zovug1dI9qBuyJqmGFA3WQV6qUBmbMsgSUDfN6hAx2U_lDM7j6B5-W1YnJyQ51hHNPEW8ILGlnAGq0oeH3-r_UvJBDQIRTkr3mjF-E70yd1HvsVeWoDeX8QVHsTk0TYyibrx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242" t="4017" r="36131" b="58051"/>
          <a:stretch/>
        </p:blipFill>
        <p:spPr bwMode="auto">
          <a:xfrm>
            <a:off x="197796" y="2415736"/>
            <a:ext cx="1332089" cy="1718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"/>
          <p:cNvSpPr/>
          <p:nvPr/>
        </p:nvSpPr>
        <p:spPr>
          <a:xfrm>
            <a:off x="4454820" y="3275112"/>
            <a:ext cx="23436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 </a:t>
            </a:r>
          </a:p>
        </p:txBody>
      </p:sp>
      <p:sp>
        <p:nvSpPr>
          <p:cNvPr id="6" name="Rectangle 5"/>
          <p:cNvSpPr/>
          <p:nvPr/>
        </p:nvSpPr>
        <p:spPr>
          <a:xfrm>
            <a:off x="4454820" y="3275112"/>
            <a:ext cx="23436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 </a:t>
            </a:r>
          </a:p>
        </p:txBody>
      </p:sp>
      <p:sp>
        <p:nvSpPr>
          <p:cNvPr id="7" name="Rectangle 6"/>
          <p:cNvSpPr/>
          <p:nvPr/>
        </p:nvSpPr>
        <p:spPr>
          <a:xfrm>
            <a:off x="4454820" y="3275112"/>
            <a:ext cx="28405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  </a:t>
            </a:r>
          </a:p>
        </p:txBody>
      </p:sp>
      <p:pic>
        <p:nvPicPr>
          <p:cNvPr id="1033" name="Picture 9" descr="https://lh3.googleusercontent.com/P6KbNCOjkn9NN263C_PopUE7p2y8vdklokjhkXm4ChGJtiTpQzlK38picbf5RIPEpRZ0wS9KyT9iYBXuZKtmipdQ2krbqOTFYXSzDgMwvDf07m1QJYQYavJCbtbEOoZvElyq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58600" y="2622418"/>
            <a:ext cx="1478447" cy="15812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ctangle 7"/>
          <p:cNvSpPr/>
          <p:nvPr/>
        </p:nvSpPr>
        <p:spPr>
          <a:xfrm>
            <a:off x="4454820" y="3275112"/>
            <a:ext cx="23436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 </a:t>
            </a:r>
          </a:p>
        </p:txBody>
      </p:sp>
      <p:sp>
        <p:nvSpPr>
          <p:cNvPr id="9" name="Rectangle 8"/>
          <p:cNvSpPr/>
          <p:nvPr/>
        </p:nvSpPr>
        <p:spPr>
          <a:xfrm>
            <a:off x="4454820" y="3275112"/>
            <a:ext cx="23436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 </a:t>
            </a:r>
          </a:p>
        </p:txBody>
      </p:sp>
      <p:pic>
        <p:nvPicPr>
          <p:cNvPr id="15" name="Shape 97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5603404" y="2594106"/>
            <a:ext cx="1566300" cy="15663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6" name="Shape 96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3746533" y="2059243"/>
            <a:ext cx="1646100" cy="1516800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TextBox 9"/>
          <p:cNvSpPr txBox="1"/>
          <p:nvPr/>
        </p:nvSpPr>
        <p:spPr>
          <a:xfrm>
            <a:off x="136554" y="4136450"/>
            <a:ext cx="146715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Conner </a:t>
            </a:r>
            <a:r>
              <a:rPr lang="en-US" dirty="0" err="1" smtClean="0"/>
              <a:t>Knepley</a:t>
            </a:r>
            <a:endParaRPr lang="en-US" dirty="0"/>
          </a:p>
        </p:txBody>
      </p:sp>
      <p:sp>
        <p:nvSpPr>
          <p:cNvPr id="18" name="TextBox 17"/>
          <p:cNvSpPr txBox="1"/>
          <p:nvPr/>
        </p:nvSpPr>
        <p:spPr>
          <a:xfrm>
            <a:off x="3746533" y="3514822"/>
            <a:ext cx="190687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Dr. Daniel </a:t>
            </a:r>
            <a:r>
              <a:rPr lang="en-US" dirty="0" err="1" smtClean="0"/>
              <a:t>Kujawski</a:t>
            </a:r>
            <a:endParaRPr lang="en-US" dirty="0"/>
          </a:p>
        </p:txBody>
      </p:sp>
      <p:sp>
        <p:nvSpPr>
          <p:cNvPr id="19" name="TextBox 18"/>
          <p:cNvSpPr txBox="1"/>
          <p:nvPr/>
        </p:nvSpPr>
        <p:spPr>
          <a:xfrm>
            <a:off x="4603498" y="5185517"/>
            <a:ext cx="183268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Zahra </a:t>
            </a:r>
            <a:r>
              <a:rPr lang="en-US" dirty="0" err="1" smtClean="0"/>
              <a:t>Najafabadi</a:t>
            </a:r>
            <a:endParaRPr 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2147333" y="4136451"/>
            <a:ext cx="146715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/>
              <a:t>Amruth</a:t>
            </a:r>
            <a:r>
              <a:rPr lang="en-US" dirty="0" smtClean="0"/>
              <a:t> Raj</a:t>
            </a:r>
            <a:endParaRPr lang="en-US" dirty="0"/>
          </a:p>
        </p:txBody>
      </p:sp>
      <p:sp>
        <p:nvSpPr>
          <p:cNvPr id="21" name="TextBox 20"/>
          <p:cNvSpPr txBox="1"/>
          <p:nvPr/>
        </p:nvSpPr>
        <p:spPr>
          <a:xfrm>
            <a:off x="5698061" y="4160406"/>
            <a:ext cx="146715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Steve </a:t>
            </a:r>
            <a:r>
              <a:rPr lang="en-US" dirty="0" err="1" smtClean="0"/>
              <a:t>Tokarz</a:t>
            </a:r>
            <a:endParaRPr lang="en-US" dirty="0"/>
          </a:p>
        </p:txBody>
      </p:sp>
      <p:sp>
        <p:nvSpPr>
          <p:cNvPr id="22" name="TextBox 21"/>
          <p:cNvSpPr txBox="1"/>
          <p:nvPr/>
        </p:nvSpPr>
        <p:spPr>
          <a:xfrm>
            <a:off x="4596845" y="5663924"/>
            <a:ext cx="170590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Manohar </a:t>
            </a:r>
            <a:r>
              <a:rPr lang="en-US" dirty="0" err="1" smtClean="0"/>
              <a:t>Rapolu</a:t>
            </a:r>
            <a:endParaRPr lang="en-US" dirty="0"/>
          </a:p>
        </p:txBody>
      </p:sp>
      <p:sp>
        <p:nvSpPr>
          <p:cNvPr id="23" name="TextBox 22"/>
          <p:cNvSpPr txBox="1"/>
          <p:nvPr/>
        </p:nvSpPr>
        <p:spPr>
          <a:xfrm>
            <a:off x="2808912" y="5234268"/>
            <a:ext cx="189692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Pranav </a:t>
            </a:r>
            <a:r>
              <a:rPr lang="en-US" dirty="0" err="1" smtClean="0"/>
              <a:t>Patwardhan</a:t>
            </a:r>
            <a:endParaRPr lang="en-US" dirty="0"/>
          </a:p>
        </p:txBody>
      </p:sp>
      <p:sp>
        <p:nvSpPr>
          <p:cNvPr id="28" name="TextBox 27"/>
          <p:cNvSpPr txBox="1"/>
          <p:nvPr/>
        </p:nvSpPr>
        <p:spPr>
          <a:xfrm>
            <a:off x="7659637" y="3951712"/>
            <a:ext cx="93684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Josh </a:t>
            </a:r>
            <a:r>
              <a:rPr lang="en-US" dirty="0" err="1" smtClean="0"/>
              <a:t>Teo</a:t>
            </a:r>
            <a:endParaRPr lang="en-US" dirty="0"/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381546" y="2419882"/>
            <a:ext cx="1493031" cy="1493031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2808912" y="1340605"/>
            <a:ext cx="357586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Business Development Team </a:t>
            </a:r>
            <a:endParaRPr lang="en-US" sz="200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2358589" y="4598703"/>
            <a:ext cx="44219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Technical Development Researchers </a:t>
            </a:r>
            <a:endParaRPr lang="en-US" sz="200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pic>
        <p:nvPicPr>
          <p:cNvPr id="34" name="Picture 2" descr="https://lh4.googleusercontent.com/u_wmxtzMY5vPTY1hcX1zdgL9PlkH4nQy7zhn9s-rqdrUqg6i17Z-8Zb0136NFVXK0OTWHpxfxd63wLZM5W0jzOg4rquHfLHzmXzPU-KL58q-BuN3wpL4kpf0QFHc0lTfeI6QT0QxiQ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8775" y="14852"/>
            <a:ext cx="3705225" cy="13430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1" name="TextBox 30"/>
          <p:cNvSpPr txBox="1"/>
          <p:nvPr/>
        </p:nvSpPr>
        <p:spPr>
          <a:xfrm>
            <a:off x="2902526" y="5678999"/>
            <a:ext cx="146715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Raj </a:t>
            </a:r>
            <a:r>
              <a:rPr lang="en-US" dirty="0" err="1" smtClean="0"/>
              <a:t>Nalavde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020787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0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8" grpId="0"/>
      <p:bldP spid="19" grpId="0"/>
      <p:bldP spid="20" grpId="0"/>
      <p:bldP spid="21" grpId="0"/>
      <p:bldP spid="22" grpId="0"/>
      <p:bldP spid="23" grpId="0"/>
      <p:bldP spid="28" grpId="0"/>
      <p:bldP spid="14" grpId="0"/>
      <p:bldP spid="32" grpId="0"/>
      <p:bldP spid="3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TextBox 41"/>
          <p:cNvSpPr txBox="1"/>
          <p:nvPr/>
        </p:nvSpPr>
        <p:spPr>
          <a:xfrm>
            <a:off x="665846" y="5592266"/>
            <a:ext cx="7645774" cy="677108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sz="2200" b="1" dirty="0">
                <a:solidFill>
                  <a:srgbClr val="0000FF"/>
                </a:solidFill>
              </a:rPr>
              <a:t>Disadvantages of </a:t>
            </a:r>
            <a:r>
              <a:rPr lang="en-US" sz="2200" b="1" dirty="0" err="1">
                <a:solidFill>
                  <a:srgbClr val="0000FF"/>
                </a:solidFill>
              </a:rPr>
              <a:t>Neuber’s</a:t>
            </a:r>
            <a:r>
              <a:rPr lang="en-US" sz="2200" b="1" dirty="0">
                <a:solidFill>
                  <a:srgbClr val="0000FF"/>
                </a:solidFill>
              </a:rPr>
              <a:t> hyperbolas for spectrum loading: </a:t>
            </a:r>
          </a:p>
          <a:p>
            <a:r>
              <a:rPr lang="en-US" sz="1600" b="1" dirty="0">
                <a:solidFill>
                  <a:srgbClr val="0000FF"/>
                </a:solidFill>
              </a:rPr>
              <a:t>If </a:t>
            </a:r>
            <a:r>
              <a:rPr lang="en-US" sz="1600" b="1" i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en-US" sz="1600" b="1" i="1" baseline="-250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sz="1600" b="1" dirty="0">
                <a:solidFill>
                  <a:srgbClr val="0000FF"/>
                </a:solidFill>
              </a:rPr>
              <a:t> or </a:t>
            </a:r>
            <a:r>
              <a:rPr lang="en-US" sz="1600" b="1" i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sz="1600" b="1" dirty="0">
                <a:solidFill>
                  <a:srgbClr val="0000FF"/>
                </a:solidFill>
              </a:rPr>
              <a:t> changes, </a:t>
            </a:r>
            <a:r>
              <a:rPr lang="en-US" sz="1600" b="1" dirty="0" err="1">
                <a:solidFill>
                  <a:srgbClr val="0000FF"/>
                </a:solidFill>
              </a:rPr>
              <a:t>Neuber’s</a:t>
            </a:r>
            <a:r>
              <a:rPr lang="en-US" sz="1600" b="1" dirty="0">
                <a:solidFill>
                  <a:srgbClr val="0000FF"/>
                </a:solidFill>
              </a:rPr>
              <a:t> hyperbolas and </a:t>
            </a:r>
            <a:r>
              <a:rPr lang="en-US" sz="1600" b="1" dirty="0" err="1">
                <a:solidFill>
                  <a:srgbClr val="0000FF"/>
                </a:solidFill>
              </a:rPr>
              <a:t>Masing</a:t>
            </a:r>
            <a:r>
              <a:rPr lang="en-US" sz="1600" b="1" dirty="0">
                <a:solidFill>
                  <a:srgbClr val="0000FF"/>
                </a:solidFill>
              </a:rPr>
              <a:t> curves need to be modified.</a:t>
            </a:r>
          </a:p>
        </p:txBody>
      </p:sp>
      <p:grpSp>
        <p:nvGrpSpPr>
          <p:cNvPr id="82" name="Group 81"/>
          <p:cNvGrpSpPr/>
          <p:nvPr/>
        </p:nvGrpSpPr>
        <p:grpSpPr>
          <a:xfrm>
            <a:off x="5738745" y="996747"/>
            <a:ext cx="2312657" cy="2365113"/>
            <a:chOff x="6143355" y="1719689"/>
            <a:chExt cx="2312657" cy="2365113"/>
          </a:xfrm>
        </p:grpSpPr>
        <p:grpSp>
          <p:nvGrpSpPr>
            <p:cNvPr id="28" name="Group 27"/>
            <p:cNvGrpSpPr/>
            <p:nvPr/>
          </p:nvGrpSpPr>
          <p:grpSpPr>
            <a:xfrm>
              <a:off x="6143355" y="2790458"/>
              <a:ext cx="1152832" cy="1294344"/>
              <a:chOff x="5017637" y="3772638"/>
              <a:chExt cx="1537824" cy="1732709"/>
            </a:xfrm>
          </p:grpSpPr>
          <p:cxnSp>
            <p:nvCxnSpPr>
              <p:cNvPr id="14" name="Straight Arrow Connector 13"/>
              <p:cNvCxnSpPr>
                <a:cxnSpLocks/>
              </p:cNvCxnSpPr>
              <p:nvPr/>
            </p:nvCxnSpPr>
            <p:spPr>
              <a:xfrm>
                <a:off x="5017637" y="5500708"/>
                <a:ext cx="1537824" cy="4639"/>
              </a:xfrm>
              <a:prstGeom prst="straightConnector1">
                <a:avLst/>
              </a:prstGeom>
              <a:ln w="19050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Straight Arrow Connector 16"/>
              <p:cNvCxnSpPr>
                <a:cxnSpLocks/>
              </p:cNvCxnSpPr>
              <p:nvPr/>
            </p:nvCxnSpPr>
            <p:spPr>
              <a:xfrm flipV="1">
                <a:off x="5026487" y="3772638"/>
                <a:ext cx="62790" cy="1725656"/>
              </a:xfrm>
              <a:prstGeom prst="straightConnector1">
                <a:avLst/>
              </a:prstGeom>
              <a:ln w="19050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0" name="Freeform 19"/>
            <p:cNvSpPr/>
            <p:nvPr/>
          </p:nvSpPr>
          <p:spPr>
            <a:xfrm>
              <a:off x="6160193" y="2158660"/>
              <a:ext cx="2295819" cy="1909806"/>
            </a:xfrm>
            <a:custGeom>
              <a:avLst/>
              <a:gdLst>
                <a:gd name="connsiteX0" fmla="*/ 0 w 3062515"/>
                <a:gd name="connsiteY0" fmla="*/ 2786743 h 2786743"/>
                <a:gd name="connsiteX1" fmla="*/ 362858 w 3062515"/>
                <a:gd name="connsiteY1" fmla="*/ 1045029 h 2786743"/>
                <a:gd name="connsiteX2" fmla="*/ 653143 w 3062515"/>
                <a:gd name="connsiteY2" fmla="*/ 493486 h 2786743"/>
                <a:gd name="connsiteX3" fmla="*/ 1640115 w 3062515"/>
                <a:gd name="connsiteY3" fmla="*/ 203200 h 2786743"/>
                <a:gd name="connsiteX4" fmla="*/ 3062515 w 3062515"/>
                <a:gd name="connsiteY4" fmla="*/ 0 h 27867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62515" h="2786743">
                  <a:moveTo>
                    <a:pt x="0" y="2786743"/>
                  </a:moveTo>
                  <a:cubicBezTo>
                    <a:pt x="127000" y="2106990"/>
                    <a:pt x="254001" y="1427238"/>
                    <a:pt x="362858" y="1045029"/>
                  </a:cubicBezTo>
                  <a:cubicBezTo>
                    <a:pt x="471715" y="662820"/>
                    <a:pt x="440267" y="633791"/>
                    <a:pt x="653143" y="493486"/>
                  </a:cubicBezTo>
                  <a:cubicBezTo>
                    <a:pt x="866019" y="353181"/>
                    <a:pt x="1238553" y="285448"/>
                    <a:pt x="1640115" y="203200"/>
                  </a:cubicBezTo>
                  <a:cubicBezTo>
                    <a:pt x="2041677" y="120952"/>
                    <a:pt x="2552096" y="60476"/>
                    <a:pt x="3062515" y="0"/>
                  </a:cubicBezTo>
                </a:path>
              </a:pathLst>
            </a:cu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6997619" y="1719689"/>
              <a:ext cx="1142469" cy="1051700"/>
            </a:xfrm>
            <a:custGeom>
              <a:avLst/>
              <a:gdLst>
                <a:gd name="connsiteX0" fmla="*/ 0 w 1524000"/>
                <a:gd name="connsiteY0" fmla="*/ 0 h 1407886"/>
                <a:gd name="connsiteX1" fmla="*/ 203200 w 1524000"/>
                <a:gd name="connsiteY1" fmla="*/ 435429 h 1407886"/>
                <a:gd name="connsiteX2" fmla="*/ 537028 w 1524000"/>
                <a:gd name="connsiteY2" fmla="*/ 870857 h 1407886"/>
                <a:gd name="connsiteX3" fmla="*/ 1001486 w 1524000"/>
                <a:gd name="connsiteY3" fmla="*/ 1175657 h 1407886"/>
                <a:gd name="connsiteX4" fmla="*/ 1524000 w 1524000"/>
                <a:gd name="connsiteY4" fmla="*/ 1407886 h 14078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24000" h="1407886">
                  <a:moveTo>
                    <a:pt x="0" y="0"/>
                  </a:moveTo>
                  <a:cubicBezTo>
                    <a:pt x="56847" y="145143"/>
                    <a:pt x="113695" y="290286"/>
                    <a:pt x="203200" y="435429"/>
                  </a:cubicBezTo>
                  <a:cubicBezTo>
                    <a:pt x="292705" y="580572"/>
                    <a:pt x="403980" y="747486"/>
                    <a:pt x="537028" y="870857"/>
                  </a:cubicBezTo>
                  <a:cubicBezTo>
                    <a:pt x="670076" y="994228"/>
                    <a:pt x="836991" y="1086152"/>
                    <a:pt x="1001486" y="1175657"/>
                  </a:cubicBezTo>
                  <a:cubicBezTo>
                    <a:pt x="1165981" y="1265162"/>
                    <a:pt x="1344990" y="1336524"/>
                    <a:pt x="1524000" y="1407886"/>
                  </a:cubicBezTo>
                </a:path>
              </a:pathLst>
            </a:cu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30" name="Oval 29"/>
            <p:cNvSpPr/>
            <p:nvPr/>
          </p:nvSpPr>
          <p:spPr>
            <a:xfrm>
              <a:off x="7296190" y="2254722"/>
              <a:ext cx="114247" cy="109640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16" name="Freeform 15"/>
          <p:cNvSpPr/>
          <p:nvPr/>
        </p:nvSpPr>
        <p:spPr>
          <a:xfrm rot="10800000">
            <a:off x="4757929" y="1596625"/>
            <a:ext cx="2168281" cy="3318006"/>
          </a:xfrm>
          <a:custGeom>
            <a:avLst/>
            <a:gdLst>
              <a:gd name="connsiteX0" fmla="*/ 0 w 1282890"/>
              <a:gd name="connsiteY0" fmla="*/ 2238233 h 2238233"/>
              <a:gd name="connsiteX1" fmla="*/ 136478 w 1282890"/>
              <a:gd name="connsiteY1" fmla="*/ 1555845 h 2238233"/>
              <a:gd name="connsiteX2" fmla="*/ 300251 w 1282890"/>
              <a:gd name="connsiteY2" fmla="*/ 791571 h 2238233"/>
              <a:gd name="connsiteX3" fmla="*/ 409433 w 1282890"/>
              <a:gd name="connsiteY3" fmla="*/ 477672 h 2238233"/>
              <a:gd name="connsiteX4" fmla="*/ 600502 w 1282890"/>
              <a:gd name="connsiteY4" fmla="*/ 245660 h 2238233"/>
              <a:gd name="connsiteX5" fmla="*/ 1282890 w 1282890"/>
              <a:gd name="connsiteY5" fmla="*/ 0 h 2238233"/>
              <a:gd name="connsiteX0" fmla="*/ 0 w 1282890"/>
              <a:gd name="connsiteY0" fmla="*/ 2238233 h 2238233"/>
              <a:gd name="connsiteX1" fmla="*/ 136478 w 1282890"/>
              <a:gd name="connsiteY1" fmla="*/ 1555845 h 2238233"/>
              <a:gd name="connsiteX2" fmla="*/ 300251 w 1282890"/>
              <a:gd name="connsiteY2" fmla="*/ 791571 h 2238233"/>
              <a:gd name="connsiteX3" fmla="*/ 394169 w 1282890"/>
              <a:gd name="connsiteY3" fmla="*/ 405280 h 2238233"/>
              <a:gd name="connsiteX4" fmla="*/ 600502 w 1282890"/>
              <a:gd name="connsiteY4" fmla="*/ 245660 h 2238233"/>
              <a:gd name="connsiteX5" fmla="*/ 1282890 w 1282890"/>
              <a:gd name="connsiteY5" fmla="*/ 0 h 2238233"/>
              <a:gd name="connsiteX0" fmla="*/ 0 w 1282890"/>
              <a:gd name="connsiteY0" fmla="*/ 2238233 h 2238233"/>
              <a:gd name="connsiteX1" fmla="*/ 136478 w 1282890"/>
              <a:gd name="connsiteY1" fmla="*/ 1555845 h 2238233"/>
              <a:gd name="connsiteX2" fmla="*/ 300251 w 1282890"/>
              <a:gd name="connsiteY2" fmla="*/ 791571 h 2238233"/>
              <a:gd name="connsiteX3" fmla="*/ 343536 w 1282890"/>
              <a:gd name="connsiteY3" fmla="*/ 556581 h 2238233"/>
              <a:gd name="connsiteX4" fmla="*/ 394169 w 1282890"/>
              <a:gd name="connsiteY4" fmla="*/ 405280 h 2238233"/>
              <a:gd name="connsiteX5" fmla="*/ 600502 w 1282890"/>
              <a:gd name="connsiteY5" fmla="*/ 245660 h 2238233"/>
              <a:gd name="connsiteX6" fmla="*/ 1282890 w 1282890"/>
              <a:gd name="connsiteY6" fmla="*/ 0 h 2238233"/>
              <a:gd name="connsiteX0" fmla="*/ 0 w 1282890"/>
              <a:gd name="connsiteY0" fmla="*/ 2238233 h 2238233"/>
              <a:gd name="connsiteX1" fmla="*/ 136478 w 1282890"/>
              <a:gd name="connsiteY1" fmla="*/ 1555845 h 2238233"/>
              <a:gd name="connsiteX2" fmla="*/ 300251 w 1282890"/>
              <a:gd name="connsiteY2" fmla="*/ 791571 h 2238233"/>
              <a:gd name="connsiteX3" fmla="*/ 343536 w 1282890"/>
              <a:gd name="connsiteY3" fmla="*/ 556581 h 2238233"/>
              <a:gd name="connsiteX4" fmla="*/ 389081 w 1282890"/>
              <a:gd name="connsiteY4" fmla="*/ 416417 h 2238233"/>
              <a:gd name="connsiteX5" fmla="*/ 600502 w 1282890"/>
              <a:gd name="connsiteY5" fmla="*/ 245660 h 2238233"/>
              <a:gd name="connsiteX6" fmla="*/ 1282890 w 1282890"/>
              <a:gd name="connsiteY6" fmla="*/ 0 h 2238233"/>
              <a:gd name="connsiteX0" fmla="*/ 0 w 1282890"/>
              <a:gd name="connsiteY0" fmla="*/ 2238233 h 2238233"/>
              <a:gd name="connsiteX1" fmla="*/ 136478 w 1282890"/>
              <a:gd name="connsiteY1" fmla="*/ 1555845 h 2238233"/>
              <a:gd name="connsiteX2" fmla="*/ 300251 w 1282890"/>
              <a:gd name="connsiteY2" fmla="*/ 791571 h 2238233"/>
              <a:gd name="connsiteX3" fmla="*/ 343536 w 1282890"/>
              <a:gd name="connsiteY3" fmla="*/ 556581 h 2238233"/>
              <a:gd name="connsiteX4" fmla="*/ 414521 w 1282890"/>
              <a:gd name="connsiteY4" fmla="*/ 394142 h 2238233"/>
              <a:gd name="connsiteX5" fmla="*/ 600502 w 1282890"/>
              <a:gd name="connsiteY5" fmla="*/ 245660 h 2238233"/>
              <a:gd name="connsiteX6" fmla="*/ 1282890 w 1282890"/>
              <a:gd name="connsiteY6" fmla="*/ 0 h 22382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82890" h="2238233">
                <a:moveTo>
                  <a:pt x="0" y="2238233"/>
                </a:moveTo>
                <a:cubicBezTo>
                  <a:pt x="43218" y="2017594"/>
                  <a:pt x="86436" y="1796955"/>
                  <a:pt x="136478" y="1555845"/>
                </a:cubicBezTo>
                <a:cubicBezTo>
                  <a:pt x="186520" y="1314735"/>
                  <a:pt x="265741" y="958115"/>
                  <a:pt x="300251" y="791571"/>
                </a:cubicBezTo>
                <a:cubicBezTo>
                  <a:pt x="334761" y="625027"/>
                  <a:pt x="327883" y="620963"/>
                  <a:pt x="343536" y="556581"/>
                </a:cubicBezTo>
                <a:cubicBezTo>
                  <a:pt x="359189" y="492199"/>
                  <a:pt x="371693" y="445962"/>
                  <a:pt x="414521" y="394142"/>
                </a:cubicBezTo>
                <a:cubicBezTo>
                  <a:pt x="457349" y="342322"/>
                  <a:pt x="455774" y="311350"/>
                  <a:pt x="600502" y="245660"/>
                </a:cubicBezTo>
                <a:cubicBezTo>
                  <a:pt x="745230" y="179970"/>
                  <a:pt x="1014484" y="83024"/>
                  <a:pt x="1282890" y="0"/>
                </a:cubicBezTo>
              </a:path>
            </a:pathLst>
          </a:custGeom>
          <a:noFill/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4" name="Oval 43"/>
          <p:cNvSpPr/>
          <p:nvPr/>
        </p:nvSpPr>
        <p:spPr>
          <a:xfrm>
            <a:off x="4876940" y="4824528"/>
            <a:ext cx="126631" cy="109640"/>
          </a:xfrm>
          <a:prstGeom prst="ellipse">
            <a:avLst/>
          </a:prstGeom>
          <a:solidFill>
            <a:srgbClr val="0000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Freeform 70"/>
          <p:cNvSpPr/>
          <p:nvPr/>
        </p:nvSpPr>
        <p:spPr>
          <a:xfrm rot="12022366">
            <a:off x="4289061" y="4359199"/>
            <a:ext cx="922728" cy="1051700"/>
          </a:xfrm>
          <a:custGeom>
            <a:avLst/>
            <a:gdLst>
              <a:gd name="connsiteX0" fmla="*/ 0 w 1524000"/>
              <a:gd name="connsiteY0" fmla="*/ 0 h 1407886"/>
              <a:gd name="connsiteX1" fmla="*/ 203200 w 1524000"/>
              <a:gd name="connsiteY1" fmla="*/ 435429 h 1407886"/>
              <a:gd name="connsiteX2" fmla="*/ 537028 w 1524000"/>
              <a:gd name="connsiteY2" fmla="*/ 870857 h 1407886"/>
              <a:gd name="connsiteX3" fmla="*/ 1001486 w 1524000"/>
              <a:gd name="connsiteY3" fmla="*/ 1175657 h 1407886"/>
              <a:gd name="connsiteX4" fmla="*/ 1524000 w 1524000"/>
              <a:gd name="connsiteY4" fmla="*/ 1407886 h 14078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24000" h="1407886">
                <a:moveTo>
                  <a:pt x="0" y="0"/>
                </a:moveTo>
                <a:cubicBezTo>
                  <a:pt x="56847" y="145143"/>
                  <a:pt x="113695" y="290286"/>
                  <a:pt x="203200" y="435429"/>
                </a:cubicBezTo>
                <a:cubicBezTo>
                  <a:pt x="292705" y="580572"/>
                  <a:pt x="403980" y="747486"/>
                  <a:pt x="537028" y="870857"/>
                </a:cubicBezTo>
                <a:cubicBezTo>
                  <a:pt x="670076" y="994228"/>
                  <a:pt x="836991" y="1086152"/>
                  <a:pt x="1001486" y="1175657"/>
                </a:cubicBezTo>
                <a:cubicBezTo>
                  <a:pt x="1165981" y="1265162"/>
                  <a:pt x="1344990" y="1336524"/>
                  <a:pt x="1524000" y="1407886"/>
                </a:cubicBezTo>
              </a:path>
            </a:pathLst>
          </a:custGeom>
          <a:noFill/>
          <a:ln w="28575"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5" name="Freeform 15">
            <a:extLst>
              <a:ext uri="{FF2B5EF4-FFF2-40B4-BE49-F238E27FC236}">
                <a16:creationId xmlns="" xmlns:a16="http://schemas.microsoft.com/office/drawing/2014/main" id="{9F52EBD5-7FD8-41B5-8C59-9FDD005F6C31}"/>
              </a:ext>
            </a:extLst>
          </p:cNvPr>
          <p:cNvSpPr/>
          <p:nvPr/>
        </p:nvSpPr>
        <p:spPr>
          <a:xfrm>
            <a:off x="4961470" y="1185126"/>
            <a:ext cx="2445929" cy="3627654"/>
          </a:xfrm>
          <a:custGeom>
            <a:avLst/>
            <a:gdLst>
              <a:gd name="connsiteX0" fmla="*/ 0 w 1282890"/>
              <a:gd name="connsiteY0" fmla="*/ 2238233 h 2238233"/>
              <a:gd name="connsiteX1" fmla="*/ 136478 w 1282890"/>
              <a:gd name="connsiteY1" fmla="*/ 1555845 h 2238233"/>
              <a:gd name="connsiteX2" fmla="*/ 300251 w 1282890"/>
              <a:gd name="connsiteY2" fmla="*/ 791571 h 2238233"/>
              <a:gd name="connsiteX3" fmla="*/ 409433 w 1282890"/>
              <a:gd name="connsiteY3" fmla="*/ 477672 h 2238233"/>
              <a:gd name="connsiteX4" fmla="*/ 600502 w 1282890"/>
              <a:gd name="connsiteY4" fmla="*/ 245660 h 2238233"/>
              <a:gd name="connsiteX5" fmla="*/ 1282890 w 1282890"/>
              <a:gd name="connsiteY5" fmla="*/ 0 h 2238233"/>
              <a:gd name="connsiteX0" fmla="*/ 0 w 1282890"/>
              <a:gd name="connsiteY0" fmla="*/ 2238233 h 2238233"/>
              <a:gd name="connsiteX1" fmla="*/ 136478 w 1282890"/>
              <a:gd name="connsiteY1" fmla="*/ 1555845 h 2238233"/>
              <a:gd name="connsiteX2" fmla="*/ 300251 w 1282890"/>
              <a:gd name="connsiteY2" fmla="*/ 791571 h 2238233"/>
              <a:gd name="connsiteX3" fmla="*/ 394169 w 1282890"/>
              <a:gd name="connsiteY3" fmla="*/ 405280 h 2238233"/>
              <a:gd name="connsiteX4" fmla="*/ 600502 w 1282890"/>
              <a:gd name="connsiteY4" fmla="*/ 245660 h 2238233"/>
              <a:gd name="connsiteX5" fmla="*/ 1282890 w 1282890"/>
              <a:gd name="connsiteY5" fmla="*/ 0 h 2238233"/>
              <a:gd name="connsiteX0" fmla="*/ 0 w 1282890"/>
              <a:gd name="connsiteY0" fmla="*/ 2238233 h 2238233"/>
              <a:gd name="connsiteX1" fmla="*/ 136478 w 1282890"/>
              <a:gd name="connsiteY1" fmla="*/ 1555845 h 2238233"/>
              <a:gd name="connsiteX2" fmla="*/ 300251 w 1282890"/>
              <a:gd name="connsiteY2" fmla="*/ 791571 h 2238233"/>
              <a:gd name="connsiteX3" fmla="*/ 343536 w 1282890"/>
              <a:gd name="connsiteY3" fmla="*/ 556581 h 2238233"/>
              <a:gd name="connsiteX4" fmla="*/ 394169 w 1282890"/>
              <a:gd name="connsiteY4" fmla="*/ 405280 h 2238233"/>
              <a:gd name="connsiteX5" fmla="*/ 600502 w 1282890"/>
              <a:gd name="connsiteY5" fmla="*/ 245660 h 2238233"/>
              <a:gd name="connsiteX6" fmla="*/ 1282890 w 1282890"/>
              <a:gd name="connsiteY6" fmla="*/ 0 h 2238233"/>
              <a:gd name="connsiteX0" fmla="*/ 0 w 1282890"/>
              <a:gd name="connsiteY0" fmla="*/ 2238233 h 2238233"/>
              <a:gd name="connsiteX1" fmla="*/ 136478 w 1282890"/>
              <a:gd name="connsiteY1" fmla="*/ 1555845 h 2238233"/>
              <a:gd name="connsiteX2" fmla="*/ 300251 w 1282890"/>
              <a:gd name="connsiteY2" fmla="*/ 791571 h 2238233"/>
              <a:gd name="connsiteX3" fmla="*/ 343536 w 1282890"/>
              <a:gd name="connsiteY3" fmla="*/ 556581 h 2238233"/>
              <a:gd name="connsiteX4" fmla="*/ 389081 w 1282890"/>
              <a:gd name="connsiteY4" fmla="*/ 416417 h 2238233"/>
              <a:gd name="connsiteX5" fmla="*/ 600502 w 1282890"/>
              <a:gd name="connsiteY5" fmla="*/ 245660 h 2238233"/>
              <a:gd name="connsiteX6" fmla="*/ 1282890 w 1282890"/>
              <a:gd name="connsiteY6" fmla="*/ 0 h 2238233"/>
              <a:gd name="connsiteX0" fmla="*/ 0 w 1282890"/>
              <a:gd name="connsiteY0" fmla="*/ 2238233 h 2238233"/>
              <a:gd name="connsiteX1" fmla="*/ 136478 w 1282890"/>
              <a:gd name="connsiteY1" fmla="*/ 1555845 h 2238233"/>
              <a:gd name="connsiteX2" fmla="*/ 300251 w 1282890"/>
              <a:gd name="connsiteY2" fmla="*/ 791571 h 2238233"/>
              <a:gd name="connsiteX3" fmla="*/ 343536 w 1282890"/>
              <a:gd name="connsiteY3" fmla="*/ 556581 h 2238233"/>
              <a:gd name="connsiteX4" fmla="*/ 414521 w 1282890"/>
              <a:gd name="connsiteY4" fmla="*/ 394142 h 2238233"/>
              <a:gd name="connsiteX5" fmla="*/ 600502 w 1282890"/>
              <a:gd name="connsiteY5" fmla="*/ 245660 h 2238233"/>
              <a:gd name="connsiteX6" fmla="*/ 1282890 w 1282890"/>
              <a:gd name="connsiteY6" fmla="*/ 0 h 22382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82890" h="2238233">
                <a:moveTo>
                  <a:pt x="0" y="2238233"/>
                </a:moveTo>
                <a:cubicBezTo>
                  <a:pt x="43218" y="2017594"/>
                  <a:pt x="86436" y="1796955"/>
                  <a:pt x="136478" y="1555845"/>
                </a:cubicBezTo>
                <a:cubicBezTo>
                  <a:pt x="186520" y="1314735"/>
                  <a:pt x="265741" y="958115"/>
                  <a:pt x="300251" y="791571"/>
                </a:cubicBezTo>
                <a:cubicBezTo>
                  <a:pt x="334761" y="625027"/>
                  <a:pt x="327883" y="620963"/>
                  <a:pt x="343536" y="556581"/>
                </a:cubicBezTo>
                <a:cubicBezTo>
                  <a:pt x="359189" y="492199"/>
                  <a:pt x="371693" y="445962"/>
                  <a:pt x="414521" y="394142"/>
                </a:cubicBezTo>
                <a:cubicBezTo>
                  <a:pt x="457349" y="342322"/>
                  <a:pt x="455774" y="311350"/>
                  <a:pt x="600502" y="245660"/>
                </a:cubicBezTo>
                <a:cubicBezTo>
                  <a:pt x="745230" y="179970"/>
                  <a:pt x="1014484" y="83024"/>
                  <a:pt x="1282890" y="0"/>
                </a:cubicBezTo>
              </a:path>
            </a:pathLst>
          </a:cu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7" name="Freeform 26">
            <a:extLst>
              <a:ext uri="{FF2B5EF4-FFF2-40B4-BE49-F238E27FC236}">
                <a16:creationId xmlns="" xmlns:a16="http://schemas.microsoft.com/office/drawing/2014/main" id="{36EAAF4C-86AF-48A0-AEB2-CD4F05344CC1}"/>
              </a:ext>
            </a:extLst>
          </p:cNvPr>
          <p:cNvSpPr/>
          <p:nvPr/>
        </p:nvSpPr>
        <p:spPr>
          <a:xfrm>
            <a:off x="6806326" y="612320"/>
            <a:ext cx="1142469" cy="1051700"/>
          </a:xfrm>
          <a:custGeom>
            <a:avLst/>
            <a:gdLst>
              <a:gd name="connsiteX0" fmla="*/ 0 w 1524000"/>
              <a:gd name="connsiteY0" fmla="*/ 0 h 1407886"/>
              <a:gd name="connsiteX1" fmla="*/ 203200 w 1524000"/>
              <a:gd name="connsiteY1" fmla="*/ 435429 h 1407886"/>
              <a:gd name="connsiteX2" fmla="*/ 537028 w 1524000"/>
              <a:gd name="connsiteY2" fmla="*/ 870857 h 1407886"/>
              <a:gd name="connsiteX3" fmla="*/ 1001486 w 1524000"/>
              <a:gd name="connsiteY3" fmla="*/ 1175657 h 1407886"/>
              <a:gd name="connsiteX4" fmla="*/ 1524000 w 1524000"/>
              <a:gd name="connsiteY4" fmla="*/ 1407886 h 14078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24000" h="1407886">
                <a:moveTo>
                  <a:pt x="0" y="0"/>
                </a:moveTo>
                <a:cubicBezTo>
                  <a:pt x="56847" y="145143"/>
                  <a:pt x="113695" y="290286"/>
                  <a:pt x="203200" y="435429"/>
                </a:cubicBezTo>
                <a:cubicBezTo>
                  <a:pt x="292705" y="580572"/>
                  <a:pt x="403980" y="747486"/>
                  <a:pt x="537028" y="870857"/>
                </a:cubicBezTo>
                <a:cubicBezTo>
                  <a:pt x="670076" y="994228"/>
                  <a:pt x="836991" y="1086152"/>
                  <a:pt x="1001486" y="1175657"/>
                </a:cubicBezTo>
                <a:cubicBezTo>
                  <a:pt x="1165981" y="1265162"/>
                  <a:pt x="1344990" y="1336524"/>
                  <a:pt x="1524000" y="1407886"/>
                </a:cubicBezTo>
              </a:path>
            </a:pathLst>
          </a:custGeom>
          <a:noFill/>
          <a:ln w="28575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60" name="Oval 59">
            <a:extLst>
              <a:ext uri="{FF2B5EF4-FFF2-40B4-BE49-F238E27FC236}">
                <a16:creationId xmlns="" xmlns:a16="http://schemas.microsoft.com/office/drawing/2014/main" id="{9EADD58A-2786-40CB-890A-DAE92DDAF52F}"/>
              </a:ext>
            </a:extLst>
          </p:cNvPr>
          <p:cNvSpPr/>
          <p:nvPr/>
        </p:nvSpPr>
        <p:spPr>
          <a:xfrm>
            <a:off x="6182825" y="4620235"/>
            <a:ext cx="126631" cy="109640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" name="Oval 60">
            <a:extLst>
              <a:ext uri="{FF2B5EF4-FFF2-40B4-BE49-F238E27FC236}">
                <a16:creationId xmlns="" xmlns:a16="http://schemas.microsoft.com/office/drawing/2014/main" id="{A84CF819-9A83-4C2B-9F4A-B477586DB232}"/>
              </a:ext>
            </a:extLst>
          </p:cNvPr>
          <p:cNvSpPr/>
          <p:nvPr/>
        </p:nvSpPr>
        <p:spPr>
          <a:xfrm>
            <a:off x="7113644" y="1196943"/>
            <a:ext cx="126631" cy="109640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Freeform: Shape 25">
            <a:extLst>
              <a:ext uri="{FF2B5EF4-FFF2-40B4-BE49-F238E27FC236}">
                <a16:creationId xmlns="" xmlns:a16="http://schemas.microsoft.com/office/drawing/2014/main" id="{F993E429-715B-4522-BD64-868F07B50C81}"/>
              </a:ext>
            </a:extLst>
          </p:cNvPr>
          <p:cNvSpPr/>
          <p:nvPr/>
        </p:nvSpPr>
        <p:spPr>
          <a:xfrm>
            <a:off x="5963060" y="1295400"/>
            <a:ext cx="1194127" cy="3491346"/>
          </a:xfrm>
          <a:custGeom>
            <a:avLst/>
            <a:gdLst>
              <a:gd name="connsiteX0" fmla="*/ 1191491 w 1191491"/>
              <a:gd name="connsiteY0" fmla="*/ 0 h 3435927"/>
              <a:gd name="connsiteX1" fmla="*/ 720437 w 1191491"/>
              <a:gd name="connsiteY1" fmla="*/ 2272145 h 3435927"/>
              <a:gd name="connsiteX2" fmla="*/ 581891 w 1191491"/>
              <a:gd name="connsiteY2" fmla="*/ 2909454 h 3435927"/>
              <a:gd name="connsiteX3" fmla="*/ 290946 w 1191491"/>
              <a:gd name="connsiteY3" fmla="*/ 3311236 h 3435927"/>
              <a:gd name="connsiteX4" fmla="*/ 0 w 1191491"/>
              <a:gd name="connsiteY4" fmla="*/ 3435927 h 3435927"/>
              <a:gd name="connsiteX0" fmla="*/ 1191491 w 1191491"/>
              <a:gd name="connsiteY0" fmla="*/ 0 h 3435927"/>
              <a:gd name="connsiteX1" fmla="*/ 720437 w 1191491"/>
              <a:gd name="connsiteY1" fmla="*/ 2272145 h 3435927"/>
              <a:gd name="connsiteX2" fmla="*/ 554182 w 1191491"/>
              <a:gd name="connsiteY2" fmla="*/ 2854035 h 3435927"/>
              <a:gd name="connsiteX3" fmla="*/ 290946 w 1191491"/>
              <a:gd name="connsiteY3" fmla="*/ 3311236 h 3435927"/>
              <a:gd name="connsiteX4" fmla="*/ 0 w 1191491"/>
              <a:gd name="connsiteY4" fmla="*/ 3435927 h 34359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91491" h="3435927">
                <a:moveTo>
                  <a:pt x="1191491" y="0"/>
                </a:moveTo>
                <a:cubicBezTo>
                  <a:pt x="1006764" y="893618"/>
                  <a:pt x="826655" y="1796473"/>
                  <a:pt x="720437" y="2272145"/>
                </a:cubicBezTo>
                <a:cubicBezTo>
                  <a:pt x="614219" y="2747817"/>
                  <a:pt x="625764" y="2680853"/>
                  <a:pt x="554182" y="2854035"/>
                </a:cubicBezTo>
                <a:cubicBezTo>
                  <a:pt x="482600" y="3027217"/>
                  <a:pt x="383310" y="3214254"/>
                  <a:pt x="290946" y="3311236"/>
                </a:cubicBezTo>
                <a:cubicBezTo>
                  <a:pt x="198582" y="3408218"/>
                  <a:pt x="96982" y="3417454"/>
                  <a:pt x="0" y="3435927"/>
                </a:cubicBezTo>
              </a:path>
            </a:pathLst>
          </a:custGeom>
          <a:noFill/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0" name="Freeform 70">
            <a:extLst>
              <a:ext uri="{FF2B5EF4-FFF2-40B4-BE49-F238E27FC236}">
                <a16:creationId xmlns="" xmlns:a16="http://schemas.microsoft.com/office/drawing/2014/main" id="{3DC54670-6DE0-4399-8891-D44BA4E58601}"/>
              </a:ext>
            </a:extLst>
          </p:cNvPr>
          <p:cNvSpPr/>
          <p:nvPr/>
        </p:nvSpPr>
        <p:spPr>
          <a:xfrm rot="12022366">
            <a:off x="5513323" y="4241016"/>
            <a:ext cx="1142469" cy="1051700"/>
          </a:xfrm>
          <a:custGeom>
            <a:avLst/>
            <a:gdLst>
              <a:gd name="connsiteX0" fmla="*/ 0 w 1524000"/>
              <a:gd name="connsiteY0" fmla="*/ 0 h 1407886"/>
              <a:gd name="connsiteX1" fmla="*/ 203200 w 1524000"/>
              <a:gd name="connsiteY1" fmla="*/ 435429 h 1407886"/>
              <a:gd name="connsiteX2" fmla="*/ 537028 w 1524000"/>
              <a:gd name="connsiteY2" fmla="*/ 870857 h 1407886"/>
              <a:gd name="connsiteX3" fmla="*/ 1001486 w 1524000"/>
              <a:gd name="connsiteY3" fmla="*/ 1175657 h 1407886"/>
              <a:gd name="connsiteX4" fmla="*/ 1524000 w 1524000"/>
              <a:gd name="connsiteY4" fmla="*/ 1407886 h 14078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24000" h="1407886">
                <a:moveTo>
                  <a:pt x="0" y="0"/>
                </a:moveTo>
                <a:cubicBezTo>
                  <a:pt x="56847" y="145143"/>
                  <a:pt x="113695" y="290286"/>
                  <a:pt x="203200" y="435429"/>
                </a:cubicBezTo>
                <a:cubicBezTo>
                  <a:pt x="292705" y="580572"/>
                  <a:pt x="403980" y="747486"/>
                  <a:pt x="537028" y="870857"/>
                </a:cubicBezTo>
                <a:cubicBezTo>
                  <a:pt x="670076" y="994228"/>
                  <a:pt x="836991" y="1086152"/>
                  <a:pt x="1001486" y="1175657"/>
                </a:cubicBezTo>
                <a:cubicBezTo>
                  <a:pt x="1165981" y="1265162"/>
                  <a:pt x="1344990" y="1336524"/>
                  <a:pt x="1524000" y="1407886"/>
                </a:cubicBezTo>
              </a:path>
            </a:pathLst>
          </a:custGeom>
          <a:noFill/>
          <a:ln w="28575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accent6">
                  <a:lumMod val="75000"/>
                </a:schemeClr>
              </a:solidFill>
            </a:endParaRPr>
          </a:p>
        </p:txBody>
      </p:sp>
      <p:cxnSp>
        <p:nvCxnSpPr>
          <p:cNvPr id="72" name="Straight Arrow Connector 71">
            <a:extLst>
              <a:ext uri="{FF2B5EF4-FFF2-40B4-BE49-F238E27FC236}">
                <a16:creationId xmlns="" xmlns:a16="http://schemas.microsoft.com/office/drawing/2014/main" id="{E52FC201-6E15-4570-ADA9-8990E3850CDC}"/>
              </a:ext>
            </a:extLst>
          </p:cNvPr>
          <p:cNvCxnSpPr/>
          <p:nvPr/>
        </p:nvCxnSpPr>
        <p:spPr>
          <a:xfrm>
            <a:off x="7167175" y="1248425"/>
            <a:ext cx="58723" cy="3797746"/>
          </a:xfrm>
          <a:prstGeom prst="straightConnector1">
            <a:avLst/>
          </a:prstGeom>
          <a:ln w="19050">
            <a:solidFill>
              <a:schemeClr val="accent6">
                <a:lumMod val="75000"/>
              </a:schemeClr>
            </a:solidFill>
            <a:prstDash val="soli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Straight Arrow Connector 72">
            <a:extLst>
              <a:ext uri="{FF2B5EF4-FFF2-40B4-BE49-F238E27FC236}">
                <a16:creationId xmlns="" xmlns:a16="http://schemas.microsoft.com/office/drawing/2014/main" id="{E46AFECF-E842-4A47-AF76-56EDBD225DD5}"/>
              </a:ext>
            </a:extLst>
          </p:cNvPr>
          <p:cNvCxnSpPr>
            <a:cxnSpLocks/>
          </p:cNvCxnSpPr>
          <p:nvPr/>
        </p:nvCxnSpPr>
        <p:spPr>
          <a:xfrm flipH="1" flipV="1">
            <a:off x="4643316" y="1225214"/>
            <a:ext cx="2484204" cy="8702"/>
          </a:xfrm>
          <a:prstGeom prst="straightConnector1">
            <a:avLst/>
          </a:prstGeom>
          <a:ln w="19050">
            <a:solidFill>
              <a:schemeClr val="accent6">
                <a:lumMod val="75000"/>
              </a:schemeClr>
            </a:solidFill>
            <a:prstDash val="soli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Arrow Connector 39">
            <a:extLst>
              <a:ext uri="{FF2B5EF4-FFF2-40B4-BE49-F238E27FC236}">
                <a16:creationId xmlns="" xmlns:a16="http://schemas.microsoft.com/office/drawing/2014/main" id="{1986151E-687C-4912-9F0E-AD69ADC963A7}"/>
              </a:ext>
            </a:extLst>
          </p:cNvPr>
          <p:cNvCxnSpPr>
            <a:cxnSpLocks/>
          </p:cNvCxnSpPr>
          <p:nvPr/>
        </p:nvCxnSpPr>
        <p:spPr>
          <a:xfrm>
            <a:off x="1073546" y="3453635"/>
            <a:ext cx="2438400" cy="25721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Straight Arrow Connector 73">
            <a:extLst>
              <a:ext uri="{FF2B5EF4-FFF2-40B4-BE49-F238E27FC236}">
                <a16:creationId xmlns="" xmlns:a16="http://schemas.microsoft.com/office/drawing/2014/main" id="{4A205A9A-F002-4900-B02C-80456A6A4BA5}"/>
              </a:ext>
            </a:extLst>
          </p:cNvPr>
          <p:cNvCxnSpPr>
            <a:cxnSpLocks/>
          </p:cNvCxnSpPr>
          <p:nvPr/>
        </p:nvCxnSpPr>
        <p:spPr>
          <a:xfrm flipV="1">
            <a:off x="1059691" y="2082306"/>
            <a:ext cx="0" cy="2430393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Connector 51">
            <a:extLst>
              <a:ext uri="{FF2B5EF4-FFF2-40B4-BE49-F238E27FC236}">
                <a16:creationId xmlns="" xmlns:a16="http://schemas.microsoft.com/office/drawing/2014/main" id="{BFE7A267-7F45-4E18-ADAD-92C0B542C7CC}"/>
              </a:ext>
            </a:extLst>
          </p:cNvPr>
          <p:cNvCxnSpPr>
            <a:cxnSpLocks/>
          </p:cNvCxnSpPr>
          <p:nvPr/>
        </p:nvCxnSpPr>
        <p:spPr>
          <a:xfrm flipV="1">
            <a:off x="1073546" y="2547919"/>
            <a:ext cx="377263" cy="905717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Straight Connector 62">
            <a:extLst>
              <a:ext uri="{FF2B5EF4-FFF2-40B4-BE49-F238E27FC236}">
                <a16:creationId xmlns="" xmlns:a16="http://schemas.microsoft.com/office/drawing/2014/main" id="{CA8FF5E0-5AAF-4E11-B754-21212FA3E7A6}"/>
              </a:ext>
            </a:extLst>
          </p:cNvPr>
          <p:cNvCxnSpPr>
            <a:cxnSpLocks/>
          </p:cNvCxnSpPr>
          <p:nvPr/>
        </p:nvCxnSpPr>
        <p:spPr>
          <a:xfrm>
            <a:off x="1466640" y="2563926"/>
            <a:ext cx="390199" cy="1755344"/>
          </a:xfrm>
          <a:prstGeom prst="line">
            <a:avLst/>
          </a:prstGeom>
          <a:ln w="28575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Straight Connector 64">
            <a:extLst>
              <a:ext uri="{FF2B5EF4-FFF2-40B4-BE49-F238E27FC236}">
                <a16:creationId xmlns="" xmlns:a16="http://schemas.microsoft.com/office/drawing/2014/main" id="{C47FBC13-006D-47CA-A4C3-C27F8C86E5B7}"/>
              </a:ext>
            </a:extLst>
          </p:cNvPr>
          <p:cNvCxnSpPr/>
          <p:nvPr/>
        </p:nvCxnSpPr>
        <p:spPr>
          <a:xfrm flipV="1">
            <a:off x="1864826" y="2256957"/>
            <a:ext cx="631992" cy="2041265"/>
          </a:xfrm>
          <a:prstGeom prst="line">
            <a:avLst/>
          </a:prstGeom>
          <a:ln w="28575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Straight Connector 75">
            <a:extLst>
              <a:ext uri="{FF2B5EF4-FFF2-40B4-BE49-F238E27FC236}">
                <a16:creationId xmlns="" xmlns:a16="http://schemas.microsoft.com/office/drawing/2014/main" id="{95314BED-8799-4A1B-9737-C2DE82B07025}"/>
              </a:ext>
            </a:extLst>
          </p:cNvPr>
          <p:cNvCxnSpPr/>
          <p:nvPr/>
        </p:nvCxnSpPr>
        <p:spPr>
          <a:xfrm>
            <a:off x="2487738" y="2297074"/>
            <a:ext cx="322394" cy="1438957"/>
          </a:xfrm>
          <a:prstGeom prst="line">
            <a:avLst/>
          </a:prstGeom>
          <a:ln w="28575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Arrow Connector 36">
            <a:extLst>
              <a:ext uri="{FF2B5EF4-FFF2-40B4-BE49-F238E27FC236}">
                <a16:creationId xmlns="" xmlns:a16="http://schemas.microsoft.com/office/drawing/2014/main" id="{95F1A518-7D48-4A0E-A492-F925CB6C8181}"/>
              </a:ext>
            </a:extLst>
          </p:cNvPr>
          <p:cNvCxnSpPr/>
          <p:nvPr/>
        </p:nvCxnSpPr>
        <p:spPr>
          <a:xfrm flipV="1">
            <a:off x="2810132" y="2852339"/>
            <a:ext cx="320814" cy="883692"/>
          </a:xfrm>
          <a:prstGeom prst="straightConnector1">
            <a:avLst/>
          </a:prstGeom>
          <a:ln w="28575">
            <a:solidFill>
              <a:schemeClr val="tx1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Group 5">
            <a:extLst>
              <a:ext uri="{FF2B5EF4-FFF2-40B4-BE49-F238E27FC236}">
                <a16:creationId xmlns="" xmlns:a16="http://schemas.microsoft.com/office/drawing/2014/main" id="{99043307-0898-4BC2-9B9A-A1B3B69A1C95}"/>
              </a:ext>
            </a:extLst>
          </p:cNvPr>
          <p:cNvGrpSpPr/>
          <p:nvPr/>
        </p:nvGrpSpPr>
        <p:grpSpPr>
          <a:xfrm>
            <a:off x="6252503" y="3130265"/>
            <a:ext cx="1320778" cy="1551865"/>
            <a:chOff x="6271512" y="3373829"/>
            <a:chExt cx="1320778" cy="1551865"/>
          </a:xfrm>
        </p:grpSpPr>
        <p:cxnSp>
          <p:nvCxnSpPr>
            <p:cNvPr id="3" name="Straight Arrow Connector 2">
              <a:extLst>
                <a:ext uri="{FF2B5EF4-FFF2-40B4-BE49-F238E27FC236}">
                  <a16:creationId xmlns="" xmlns:a16="http://schemas.microsoft.com/office/drawing/2014/main" id="{4281227B-9C2D-4553-9401-A723541CA4C6}"/>
                </a:ext>
              </a:extLst>
            </p:cNvPr>
            <p:cNvCxnSpPr>
              <a:cxnSpLocks/>
            </p:cNvCxnSpPr>
            <p:nvPr/>
          </p:nvCxnSpPr>
          <p:spPr>
            <a:xfrm>
              <a:off x="6277364" y="4904510"/>
              <a:ext cx="1314926" cy="21184"/>
            </a:xfrm>
            <a:prstGeom prst="straightConnector1">
              <a:avLst/>
            </a:prstGeom>
            <a:ln w="19050">
              <a:solidFill>
                <a:schemeClr val="tx1"/>
              </a:solidFill>
              <a:prstDash val="dash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Arrow Connector 38">
              <a:extLst>
                <a:ext uri="{FF2B5EF4-FFF2-40B4-BE49-F238E27FC236}">
                  <a16:creationId xmlns="" xmlns:a16="http://schemas.microsoft.com/office/drawing/2014/main" id="{F74B4E6B-634A-4F0B-BA2E-982B0F1DBD57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271512" y="3373829"/>
              <a:ext cx="56953" cy="1505767"/>
            </a:xfrm>
            <a:prstGeom prst="straightConnector1">
              <a:avLst/>
            </a:prstGeom>
            <a:ln w="19050">
              <a:solidFill>
                <a:schemeClr val="tx1"/>
              </a:solidFill>
              <a:prstDash val="dash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8" name="TextBox 37">
            <a:extLst>
              <a:ext uri="{FF2B5EF4-FFF2-40B4-BE49-F238E27FC236}">
                <a16:creationId xmlns="" xmlns:a16="http://schemas.microsoft.com/office/drawing/2014/main" id="{ECD1181B-15E1-4DE3-A2CA-3935EB11C985}"/>
              </a:ext>
            </a:extLst>
          </p:cNvPr>
          <p:cNvSpPr txBox="1"/>
          <p:nvPr/>
        </p:nvSpPr>
        <p:spPr>
          <a:xfrm>
            <a:off x="980019" y="1428690"/>
            <a:ext cx="201529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>
                <a:solidFill>
                  <a:srgbClr val="0000FF"/>
                </a:solidFill>
              </a:rPr>
              <a:t>Spectrum loading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="" xmlns:a16="http://schemas.microsoft.com/office/drawing/2014/main" id="{96C0188C-96A6-42F8-B7EB-BBBE37E1053C}"/>
              </a:ext>
            </a:extLst>
          </p:cNvPr>
          <p:cNvSpPr txBox="1"/>
          <p:nvPr/>
        </p:nvSpPr>
        <p:spPr>
          <a:xfrm rot="16200000">
            <a:off x="22337" y="2725815"/>
            <a:ext cx="162557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/>
              <a:t>Nominal</a:t>
            </a:r>
            <a:r>
              <a:rPr lang="en-US" sz="1600" dirty="0"/>
              <a:t> </a:t>
            </a:r>
            <a:r>
              <a:rPr lang="en-US" sz="1600" b="1" dirty="0"/>
              <a:t>stress, S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="" xmlns:a16="http://schemas.microsoft.com/office/drawing/2014/main" id="{D9689085-F35C-4E2D-AB6A-79DADF5D89ED}"/>
              </a:ext>
            </a:extLst>
          </p:cNvPr>
          <p:cNvSpPr txBox="1"/>
          <p:nvPr/>
        </p:nvSpPr>
        <p:spPr>
          <a:xfrm>
            <a:off x="5479247" y="2048447"/>
            <a:ext cx="33855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>
                <a:latin typeface="Symbol" panose="05050102010706020507" pitchFamily="18" charset="2"/>
              </a:rPr>
              <a:t>s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="" xmlns:a16="http://schemas.microsoft.com/office/drawing/2014/main" id="{C97FE39D-CF0A-4FC4-99BF-63FD8A9A225B}"/>
              </a:ext>
            </a:extLst>
          </p:cNvPr>
          <p:cNvSpPr txBox="1"/>
          <p:nvPr/>
        </p:nvSpPr>
        <p:spPr>
          <a:xfrm>
            <a:off x="6567837" y="3264260"/>
            <a:ext cx="29687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>
                <a:latin typeface="Symbol" panose="05050102010706020507" pitchFamily="18" charset="2"/>
              </a:rPr>
              <a:t>e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="" xmlns:a16="http://schemas.microsoft.com/office/drawing/2014/main" id="{AD310B7D-9879-4819-8180-721603981011}"/>
              </a:ext>
            </a:extLst>
          </p:cNvPr>
          <p:cNvSpPr txBox="1"/>
          <p:nvPr/>
        </p:nvSpPr>
        <p:spPr>
          <a:xfrm>
            <a:off x="5497968" y="3223233"/>
            <a:ext cx="31290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>
                <a:latin typeface="Symbol" panose="05050102010706020507" pitchFamily="18" charset="2"/>
              </a:rPr>
              <a:t>0</a:t>
            </a:r>
          </a:p>
        </p:txBody>
      </p:sp>
      <p:sp>
        <p:nvSpPr>
          <p:cNvPr id="49" name="Title 1">
            <a:extLst>
              <a:ext uri="{FF2B5EF4-FFF2-40B4-BE49-F238E27FC236}">
                <a16:creationId xmlns="" xmlns:a16="http://schemas.microsoft.com/office/drawing/2014/main" id="{5C3AD44D-3797-4B21-8213-32D94E9141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1563" y="152400"/>
            <a:ext cx="8397956" cy="1143000"/>
          </a:xfrm>
        </p:spPr>
        <p:txBody>
          <a:bodyPr>
            <a:normAutofit fontScale="90000"/>
          </a:bodyPr>
          <a:lstStyle/>
          <a:p>
            <a:r>
              <a:rPr lang="en-US" sz="3600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Illustration of </a:t>
            </a:r>
            <a:r>
              <a:rPr lang="en-US" sz="3600" b="1" dirty="0" err="1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Neuber’s</a:t>
            </a:r>
            <a:r>
              <a:rPr lang="en-US" sz="3600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rule application</a:t>
            </a:r>
            <a:br>
              <a:rPr lang="en-US" sz="3600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US" sz="2800" baseline="30000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58651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4000"/>
                            </p:stCondLst>
                            <p:childTnLst>
                              <p:par>
                                <p:cTn id="16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6000"/>
                            </p:stCondLst>
                            <p:childTnLst>
                              <p:par>
                                <p:cTn id="20" presetID="6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21" dur="1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6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24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7000"/>
                            </p:stCondLst>
                            <p:childTnLst>
                              <p:par>
                                <p:cTn id="27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4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 animBg="1"/>
      <p:bldP spid="60" grpId="0" animBg="1"/>
      <p:bldP spid="26" grpId="0" animBg="1"/>
      <p:bldP spid="7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="" xmlns:a16="http://schemas.microsoft.com/office/drawing/2014/main" id="{61625921-44C0-47D5-9B10-3F0772BFA4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8CBBF1-E284-4EB2-80A7-BC946D2AC5EE}" type="slidenum">
              <a:rPr lang="en-US" smtClean="0"/>
              <a:pPr/>
              <a:t>11</a:t>
            </a:fld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="" xmlns:a16="http://schemas.microsoft.com/office/drawing/2014/main" id="{CBA5EC70-8456-4EAC-8C53-D100DFE5DF6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550" y="1447800"/>
            <a:ext cx="8536271" cy="4908550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="" xmlns:a16="http://schemas.microsoft.com/office/drawing/2014/main" id="{4FA31FB6-985D-4ED3-B00A-DE4E5E5CB68C}"/>
              </a:ext>
            </a:extLst>
          </p:cNvPr>
          <p:cNvSpPr txBox="1">
            <a:spLocks/>
          </p:cNvSpPr>
          <p:nvPr/>
        </p:nvSpPr>
        <p:spPr>
          <a:xfrm>
            <a:off x="60243" y="0"/>
            <a:ext cx="8779891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Long spectra?</a:t>
            </a:r>
            <a:endParaRPr lang="en-US" sz="2800" baseline="30000" dirty="0">
              <a:solidFill>
                <a:srgbClr val="0000FF"/>
              </a:solidFill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="" xmlns:a16="http://schemas.microsoft.com/office/drawing/2014/main" id="{53795114-CAC7-4807-AB0F-6750A4B7774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800" y="1371600"/>
            <a:ext cx="2517572" cy="2137464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  <p:extLst>
      <p:ext uri="{BB962C8B-B14F-4D97-AF65-F5344CB8AC3E}">
        <p14:creationId xmlns:p14="http://schemas.microsoft.com/office/powerpoint/2010/main" val="27324606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6" name="Group 85"/>
          <p:cNvGrpSpPr/>
          <p:nvPr/>
        </p:nvGrpSpPr>
        <p:grpSpPr>
          <a:xfrm>
            <a:off x="4800976" y="1912937"/>
            <a:ext cx="4419224" cy="1336675"/>
            <a:chOff x="250751" y="2262622"/>
            <a:chExt cx="4649160" cy="1204714"/>
          </a:xfrm>
        </p:grpSpPr>
        <p:graphicFrame>
          <p:nvGraphicFramePr>
            <p:cNvPr id="9" name="Object 8"/>
            <p:cNvGraphicFramePr>
              <a:graphicFrameLocks noChangeAspect="1"/>
            </p:cNvGraphicFramePr>
            <p:nvPr>
              <p:extLst/>
            </p:nvPr>
          </p:nvGraphicFramePr>
          <p:xfrm>
            <a:off x="320500" y="2262622"/>
            <a:ext cx="2137727" cy="120471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39" name="Equation" r:id="rId4" imgW="1396800" imgH="914400" progId="Equation.3">
                    <p:embed/>
                  </p:oleObj>
                </mc:Choice>
                <mc:Fallback>
                  <p:oleObj name="Equation" r:id="rId4" imgW="1396800" imgH="91440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5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20500" y="2262622"/>
                          <a:ext cx="2137727" cy="1204714"/>
                        </a:xfrm>
                        <a:prstGeom prst="rect">
                          <a:avLst/>
                        </a:prstGeom>
                        <a:noFill/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0" name="Left Brace 9"/>
            <p:cNvSpPr/>
            <p:nvPr/>
          </p:nvSpPr>
          <p:spPr>
            <a:xfrm>
              <a:off x="250751" y="2372634"/>
              <a:ext cx="133990" cy="960175"/>
            </a:xfrm>
            <a:prstGeom prst="leftBrac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2250361" y="2417416"/>
              <a:ext cx="2649550" cy="91539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Neuber’s</a:t>
              </a:r>
              <a:r>
                <a:rPr lang="en-US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hyperbola (NH)</a:t>
              </a:r>
            </a:p>
            <a:p>
              <a:endParaRPr lang="en-US" sz="2400" dirty="0"/>
            </a:p>
            <a:p>
              <a:r>
                <a:rPr lang="en-US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Masing</a:t>
              </a:r>
              <a:r>
                <a:rPr lang="en-US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rule (MR)</a:t>
              </a:r>
            </a:p>
          </p:txBody>
        </p:sp>
      </p:grpSp>
      <p:sp>
        <p:nvSpPr>
          <p:cNvPr id="42" name="TextBox 41"/>
          <p:cNvSpPr txBox="1"/>
          <p:nvPr/>
        </p:nvSpPr>
        <p:spPr>
          <a:xfrm>
            <a:off x="184684" y="5879342"/>
            <a:ext cx="8730716" cy="584775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rgbClr val="0000FF"/>
                </a:solidFill>
              </a:rPr>
              <a:t>Advantage:</a:t>
            </a:r>
            <a:r>
              <a:rPr lang="en-US" sz="1600" dirty="0">
                <a:solidFill>
                  <a:srgbClr val="0000FF"/>
                </a:solidFill>
              </a:rPr>
              <a:t> </a:t>
            </a:r>
          </a:p>
          <a:p>
            <a:r>
              <a:rPr lang="en-US" sz="1600" dirty="0">
                <a:solidFill>
                  <a:srgbClr val="0000FF"/>
                </a:solidFill>
              </a:rPr>
              <a:t>Notch strains can be pre-solved and plotted versus </a:t>
            </a:r>
            <a:r>
              <a:rPr lang="en-US" sz="1600" b="1" i="1" dirty="0" err="1">
                <a:solidFill>
                  <a:srgbClr val="0000FF"/>
                </a:solidFill>
              </a:rPr>
              <a:t>k</a:t>
            </a:r>
            <a:r>
              <a:rPr lang="en-US" sz="1600" b="1" i="1" baseline="-25000" dirty="0" err="1">
                <a:solidFill>
                  <a:srgbClr val="0000FF"/>
                </a:solidFill>
              </a:rPr>
              <a:t>t</a:t>
            </a:r>
            <a:r>
              <a:rPr lang="en-US" sz="1600" b="1" i="1" dirty="0" err="1">
                <a:solidFill>
                  <a:srgbClr val="0000FF"/>
                </a:solidFill>
              </a:rPr>
              <a:t>S</a:t>
            </a:r>
            <a:r>
              <a:rPr lang="en-US" sz="1600" b="1" i="1" dirty="0">
                <a:solidFill>
                  <a:srgbClr val="0000FF"/>
                </a:solidFill>
              </a:rPr>
              <a:t> </a:t>
            </a:r>
            <a:r>
              <a:rPr lang="en-US" sz="1600" i="1" dirty="0">
                <a:solidFill>
                  <a:srgbClr val="0000FF"/>
                </a:solidFill>
              </a:rPr>
              <a:t>(so </a:t>
            </a:r>
            <a:r>
              <a:rPr lang="en-US" sz="1600" dirty="0">
                <a:solidFill>
                  <a:srgbClr val="0000FF"/>
                </a:solidFill>
              </a:rPr>
              <a:t>called </a:t>
            </a:r>
            <a:r>
              <a:rPr lang="en-US" sz="1600" dirty="0" err="1">
                <a:solidFill>
                  <a:srgbClr val="0000FF"/>
                </a:solidFill>
              </a:rPr>
              <a:t>Neuber’s</a:t>
            </a:r>
            <a:r>
              <a:rPr lang="en-US" sz="1600" dirty="0">
                <a:solidFill>
                  <a:srgbClr val="0000FF"/>
                </a:solidFill>
              </a:rPr>
              <a:t> curve).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5749235" y="1344503"/>
            <a:ext cx="159364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>
                <a:solidFill>
                  <a:schemeClr val="bg1">
                    <a:lumMod val="50000"/>
                  </a:schemeClr>
                </a:solidFill>
              </a:rPr>
              <a:t>Cyclic loading</a:t>
            </a:r>
          </a:p>
        </p:txBody>
      </p:sp>
      <p:grpSp>
        <p:nvGrpSpPr>
          <p:cNvPr id="88" name="Group 87"/>
          <p:cNvGrpSpPr/>
          <p:nvPr/>
        </p:nvGrpSpPr>
        <p:grpSpPr>
          <a:xfrm>
            <a:off x="60244" y="1912937"/>
            <a:ext cx="4407907" cy="1395412"/>
            <a:chOff x="316028" y="1676699"/>
            <a:chExt cx="5398236" cy="1739565"/>
          </a:xfrm>
        </p:grpSpPr>
        <p:graphicFrame>
          <p:nvGraphicFramePr>
            <p:cNvPr id="89" name="Object 88"/>
            <p:cNvGraphicFramePr>
              <a:graphicFrameLocks noChangeAspect="1"/>
            </p:cNvGraphicFramePr>
            <p:nvPr>
              <p:extLst/>
            </p:nvPr>
          </p:nvGraphicFramePr>
          <p:xfrm>
            <a:off x="681630" y="1676699"/>
            <a:ext cx="1955830" cy="173956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40" name="Equation" r:id="rId6" imgW="977760" imgH="914400" progId="Equation.3">
                    <p:embed/>
                  </p:oleObj>
                </mc:Choice>
                <mc:Fallback>
                  <p:oleObj name="Equation" r:id="rId6" imgW="977760" imgH="91440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7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681630" y="1676699"/>
                          <a:ext cx="1955830" cy="1739565"/>
                        </a:xfrm>
                        <a:prstGeom prst="rect">
                          <a:avLst/>
                        </a:prstGeom>
                        <a:noFill/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90" name="Left Brace 89"/>
            <p:cNvSpPr/>
            <p:nvPr/>
          </p:nvSpPr>
          <p:spPr>
            <a:xfrm>
              <a:off x="316028" y="2048096"/>
              <a:ext cx="304800" cy="1143000"/>
            </a:xfrm>
            <a:prstGeom prst="leftBrace">
              <a:avLst/>
            </a:prstGeom>
            <a:ln>
              <a:solidFill>
                <a:srgbClr val="00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TextBox 90"/>
            <p:cNvSpPr txBox="1"/>
            <p:nvPr/>
          </p:nvSpPr>
          <p:spPr>
            <a:xfrm>
              <a:off x="2615208" y="1940651"/>
              <a:ext cx="3099056" cy="11894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err="1">
                  <a:solidFill>
                    <a:srgbClr val="0000FF"/>
                  </a:solidFill>
                </a:rPr>
                <a:t>Neuber’s</a:t>
              </a:r>
              <a:r>
                <a:rPr lang="en-US" dirty="0">
                  <a:solidFill>
                    <a:srgbClr val="0000FF"/>
                  </a:solidFill>
                </a:rPr>
                <a:t> hyperbola </a:t>
              </a:r>
              <a:r>
                <a:rPr lang="en-US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(NH)</a:t>
              </a:r>
            </a:p>
            <a:p>
              <a:endParaRPr lang="en-US" sz="800" dirty="0"/>
            </a:p>
            <a:p>
              <a:endParaRPr lang="en-US" sz="1200" dirty="0"/>
            </a:p>
            <a:p>
              <a:r>
                <a:rPr lang="en-US" dirty="0" err="1">
                  <a:solidFill>
                    <a:srgbClr val="0000FF"/>
                  </a:solidFill>
                </a:rPr>
                <a:t>Ramberg</a:t>
              </a:r>
              <a:r>
                <a:rPr lang="en-US" dirty="0">
                  <a:solidFill>
                    <a:srgbClr val="0000FF"/>
                  </a:solidFill>
                </a:rPr>
                <a:t>-Osgood </a:t>
              </a:r>
              <a:r>
                <a:rPr lang="en-US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(R-O)</a:t>
              </a:r>
            </a:p>
          </p:txBody>
        </p:sp>
      </p:grpSp>
      <p:sp>
        <p:nvSpPr>
          <p:cNvPr id="53" name="TextBox 52"/>
          <p:cNvSpPr txBox="1"/>
          <p:nvPr/>
        </p:nvSpPr>
        <p:spPr>
          <a:xfrm>
            <a:off x="1124947" y="1428690"/>
            <a:ext cx="215385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>
                <a:solidFill>
                  <a:srgbClr val="0000FF"/>
                </a:solidFill>
              </a:rPr>
              <a:t>Monotonic loading</a:t>
            </a:r>
          </a:p>
        </p:txBody>
      </p:sp>
      <p:grpSp>
        <p:nvGrpSpPr>
          <p:cNvPr id="15" name="Group 14"/>
          <p:cNvGrpSpPr/>
          <p:nvPr/>
        </p:nvGrpSpPr>
        <p:grpSpPr>
          <a:xfrm>
            <a:off x="4978037" y="3974200"/>
            <a:ext cx="3353814" cy="1507176"/>
            <a:chOff x="4978037" y="3974200"/>
            <a:chExt cx="3353814" cy="1507176"/>
          </a:xfrm>
        </p:grpSpPr>
        <p:graphicFrame>
          <p:nvGraphicFramePr>
            <p:cNvPr id="46" name="Object 45"/>
            <p:cNvGraphicFramePr>
              <a:graphicFrameLocks noChangeAspect="1"/>
            </p:cNvGraphicFramePr>
            <p:nvPr>
              <p:extLst/>
            </p:nvPr>
          </p:nvGraphicFramePr>
          <p:xfrm>
            <a:off x="5194300" y="4079875"/>
            <a:ext cx="1939925" cy="133667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41" name="Equation" r:id="rId8" imgW="1333440" imgH="914400" progId="Equation.3">
                    <p:embed/>
                  </p:oleObj>
                </mc:Choice>
                <mc:Fallback>
                  <p:oleObj name="Equation" r:id="rId8" imgW="1333440" imgH="91440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9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5194300" y="4079875"/>
                          <a:ext cx="1939925" cy="1336675"/>
                        </a:xfrm>
                        <a:prstGeom prst="rect">
                          <a:avLst/>
                        </a:prstGeom>
                        <a:noFill/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47" name="Left Brace 46"/>
            <p:cNvSpPr/>
            <p:nvPr/>
          </p:nvSpPr>
          <p:spPr>
            <a:xfrm>
              <a:off x="4978037" y="4256955"/>
              <a:ext cx="127363" cy="1065350"/>
            </a:xfrm>
            <a:prstGeom prst="leftBrac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aphicFrame>
          <p:nvGraphicFramePr>
            <p:cNvPr id="6" name="Object 5"/>
            <p:cNvGraphicFramePr>
              <a:graphicFrameLocks noChangeAspect="1"/>
            </p:cNvGraphicFramePr>
            <p:nvPr>
              <p:extLst/>
            </p:nvPr>
          </p:nvGraphicFramePr>
          <p:xfrm>
            <a:off x="7590038" y="3974200"/>
            <a:ext cx="741813" cy="150717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42" name="Equation" r:id="rId10" imgW="596900" imgH="1219200" progId="Equation.3">
                    <p:embed/>
                  </p:oleObj>
                </mc:Choice>
                <mc:Fallback>
                  <p:oleObj name="Equation" r:id="rId10" imgW="596900" imgH="121920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1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7590038" y="3974200"/>
                          <a:ext cx="741813" cy="1507176"/>
                        </a:xfrm>
                        <a:prstGeom prst="rect">
                          <a:avLst/>
                        </a:prstGeom>
                        <a:noFill/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51" name="Group 50"/>
          <p:cNvGrpSpPr/>
          <p:nvPr/>
        </p:nvGrpSpPr>
        <p:grpSpPr>
          <a:xfrm>
            <a:off x="136444" y="4090988"/>
            <a:ext cx="4435556" cy="1395412"/>
            <a:chOff x="316028" y="1653048"/>
            <a:chExt cx="5432096" cy="1739565"/>
          </a:xfrm>
        </p:grpSpPr>
        <p:graphicFrame>
          <p:nvGraphicFramePr>
            <p:cNvPr id="52" name="Object 51"/>
            <p:cNvGraphicFramePr>
              <a:graphicFrameLocks noChangeAspect="1"/>
            </p:cNvGraphicFramePr>
            <p:nvPr>
              <p:extLst/>
            </p:nvPr>
          </p:nvGraphicFramePr>
          <p:xfrm>
            <a:off x="508600" y="1653048"/>
            <a:ext cx="2284393" cy="173956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43" name="Equation" r:id="rId12" imgW="1143000" imgH="914400" progId="Equation.3">
                    <p:embed/>
                  </p:oleObj>
                </mc:Choice>
                <mc:Fallback>
                  <p:oleObj name="Equation" r:id="rId12" imgW="1143000" imgH="91440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3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508600" y="1653048"/>
                          <a:ext cx="2284393" cy="1739565"/>
                        </a:xfrm>
                        <a:prstGeom prst="rect">
                          <a:avLst/>
                        </a:prstGeom>
                        <a:noFill/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54" name="Left Brace 53"/>
            <p:cNvSpPr/>
            <p:nvPr/>
          </p:nvSpPr>
          <p:spPr>
            <a:xfrm>
              <a:off x="316028" y="2048096"/>
              <a:ext cx="304800" cy="1143000"/>
            </a:xfrm>
            <a:prstGeom prst="leftBrace">
              <a:avLst/>
            </a:prstGeom>
            <a:ln>
              <a:solidFill>
                <a:srgbClr val="00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TextBox 54"/>
            <p:cNvSpPr txBox="1"/>
            <p:nvPr/>
          </p:nvSpPr>
          <p:spPr>
            <a:xfrm>
              <a:off x="2649069" y="1961444"/>
              <a:ext cx="3099055" cy="11510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err="1">
                  <a:solidFill>
                    <a:srgbClr val="0000FF"/>
                  </a:solidFill>
                </a:rPr>
                <a:t>Neuber’s</a:t>
              </a:r>
              <a:r>
                <a:rPr lang="en-US" dirty="0">
                  <a:solidFill>
                    <a:srgbClr val="0000FF"/>
                  </a:solidFill>
                </a:rPr>
                <a:t> hyperbola </a:t>
              </a:r>
              <a:r>
                <a:rPr lang="en-US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(NH)</a:t>
              </a:r>
            </a:p>
            <a:p>
              <a:endParaRPr lang="en-US" dirty="0"/>
            </a:p>
            <a:p>
              <a:r>
                <a:rPr lang="en-US" dirty="0" err="1">
                  <a:solidFill>
                    <a:srgbClr val="0000FF"/>
                  </a:solidFill>
                </a:rPr>
                <a:t>Ramberg</a:t>
              </a:r>
              <a:r>
                <a:rPr lang="en-US" dirty="0">
                  <a:solidFill>
                    <a:srgbClr val="0000FF"/>
                  </a:solidFill>
                </a:rPr>
                <a:t>-Osgood </a:t>
              </a:r>
              <a:r>
                <a:rPr lang="en-US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(R-O)</a:t>
              </a:r>
            </a:p>
          </p:txBody>
        </p:sp>
      </p:grpSp>
      <p:sp>
        <p:nvSpPr>
          <p:cNvPr id="12" name="Striped Right Arrow 11"/>
          <p:cNvSpPr/>
          <p:nvPr/>
        </p:nvSpPr>
        <p:spPr>
          <a:xfrm rot="10800000">
            <a:off x="4572000" y="4648816"/>
            <a:ext cx="381000" cy="312530"/>
          </a:xfrm>
          <a:prstGeom prst="strip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TextBox 59"/>
          <p:cNvSpPr txBox="1"/>
          <p:nvPr/>
        </p:nvSpPr>
        <p:spPr>
          <a:xfrm>
            <a:off x="607753" y="3613902"/>
            <a:ext cx="297543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>
                <a:solidFill>
                  <a:srgbClr val="0000FF"/>
                </a:solidFill>
              </a:rPr>
              <a:t>Cyclic loading (amplitudes)</a:t>
            </a:r>
          </a:p>
        </p:txBody>
      </p:sp>
      <p:sp>
        <p:nvSpPr>
          <p:cNvPr id="61" name="Striped Right Arrow 60"/>
          <p:cNvSpPr/>
          <p:nvPr/>
        </p:nvSpPr>
        <p:spPr>
          <a:xfrm rot="5400000">
            <a:off x="5715000" y="3585967"/>
            <a:ext cx="381000" cy="312530"/>
          </a:xfrm>
          <a:prstGeom prst="strip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ounded Rectangle 12"/>
          <p:cNvSpPr/>
          <p:nvPr/>
        </p:nvSpPr>
        <p:spPr>
          <a:xfrm>
            <a:off x="76199" y="1903256"/>
            <a:ext cx="4495800" cy="1440102"/>
          </a:xfrm>
          <a:prstGeom prst="roundRect">
            <a:avLst/>
          </a:prstGeom>
          <a:solidFill>
            <a:srgbClr val="FFFF00">
              <a:alpha val="40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3" name="Rounded Rectangle 62"/>
          <p:cNvSpPr/>
          <p:nvPr/>
        </p:nvSpPr>
        <p:spPr>
          <a:xfrm>
            <a:off x="63681" y="4129579"/>
            <a:ext cx="4495800" cy="1440102"/>
          </a:xfrm>
          <a:prstGeom prst="roundRect">
            <a:avLst/>
          </a:prstGeom>
          <a:solidFill>
            <a:srgbClr val="FFFF00">
              <a:alpha val="40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9" name="Title 1"/>
          <p:cNvSpPr txBox="1">
            <a:spLocks/>
          </p:cNvSpPr>
          <p:nvPr/>
        </p:nvSpPr>
        <p:spPr>
          <a:xfrm>
            <a:off x="60244" y="136562"/>
            <a:ext cx="8016956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b="1" dirty="0" err="1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Neuber’s</a:t>
            </a:r>
            <a:r>
              <a:rPr lang="en-US" sz="3600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rule </a:t>
            </a:r>
            <a:r>
              <a:rPr lang="en-US" sz="2800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New interpretation</a:t>
            </a:r>
            <a:endParaRPr lang="en-US" sz="2800" baseline="30000" dirty="0">
              <a:solidFill>
                <a:srgbClr val="0000FF"/>
              </a:solidFill>
            </a:endParaRPr>
          </a:p>
        </p:txBody>
      </p:sp>
      <p:sp>
        <p:nvSpPr>
          <p:cNvPr id="3" name="Curved Down Arrow 2"/>
          <p:cNvSpPr/>
          <p:nvPr/>
        </p:nvSpPr>
        <p:spPr>
          <a:xfrm rot="16200000">
            <a:off x="55174" y="3536462"/>
            <a:ext cx="774946" cy="330212"/>
          </a:xfrm>
          <a:prstGeom prst="curved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31" name="Curved Down Arrow 30"/>
          <p:cNvSpPr/>
          <p:nvPr/>
        </p:nvSpPr>
        <p:spPr>
          <a:xfrm rot="16200000" flipH="1" flipV="1">
            <a:off x="3714620" y="3563362"/>
            <a:ext cx="774946" cy="330212"/>
          </a:xfrm>
          <a:prstGeom prst="curved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99706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2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1" dur="2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6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9" dur="2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9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 animBg="1"/>
      <p:bldP spid="12" grpId="0" animBg="1"/>
      <p:bldP spid="60" grpId="0"/>
      <p:bldP spid="61" grpId="0" animBg="1"/>
      <p:bldP spid="13" grpId="0" animBg="1"/>
      <p:bldP spid="63" grpId="0" animBg="1"/>
      <p:bldP spid="3" grpId="0" animBg="1"/>
      <p:bldP spid="31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3290"/>
            <a:ext cx="8229600" cy="1143000"/>
          </a:xfrm>
        </p:spPr>
        <p:txBody>
          <a:bodyPr>
            <a:normAutofit/>
          </a:bodyPr>
          <a:lstStyle/>
          <a:p>
            <a:r>
              <a:rPr lang="en-US" sz="3600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Pre-solved </a:t>
            </a:r>
            <a:r>
              <a:rPr lang="en-US" sz="3600" b="1" dirty="0" err="1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Neuber’s</a:t>
            </a:r>
            <a:r>
              <a:rPr lang="en-US" sz="3600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curve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8CBBF1-E284-4EB2-80A7-BC946D2AC5EE}" type="slidenum">
              <a:rPr lang="en-US" smtClean="0"/>
              <a:pPr/>
              <a:t>13</a:t>
            </a:fld>
            <a:endParaRPr lang="en-US"/>
          </a:p>
        </p:txBody>
      </p:sp>
      <p:sp>
        <p:nvSpPr>
          <p:cNvPr id="6" name="Freeform 5"/>
          <p:cNvSpPr/>
          <p:nvPr/>
        </p:nvSpPr>
        <p:spPr>
          <a:xfrm>
            <a:off x="2364658" y="2641630"/>
            <a:ext cx="4414684" cy="3038167"/>
          </a:xfrm>
          <a:custGeom>
            <a:avLst/>
            <a:gdLst>
              <a:gd name="connsiteX0" fmla="*/ 0 w 4414684"/>
              <a:gd name="connsiteY0" fmla="*/ 3038167 h 3038167"/>
              <a:gd name="connsiteX1" fmla="*/ 521110 w 4414684"/>
              <a:gd name="connsiteY1" fmla="*/ 2163096 h 3038167"/>
              <a:gd name="connsiteX2" fmla="*/ 1189703 w 4414684"/>
              <a:gd name="connsiteY2" fmla="*/ 1543664 h 3038167"/>
              <a:gd name="connsiteX3" fmla="*/ 2143432 w 4414684"/>
              <a:gd name="connsiteY3" fmla="*/ 993058 h 3038167"/>
              <a:gd name="connsiteX4" fmla="*/ 4414684 w 4414684"/>
              <a:gd name="connsiteY4" fmla="*/ 0 h 30381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414684" h="3038167">
                <a:moveTo>
                  <a:pt x="0" y="3038167"/>
                </a:moveTo>
                <a:cubicBezTo>
                  <a:pt x="161413" y="2725173"/>
                  <a:pt x="322826" y="2412180"/>
                  <a:pt x="521110" y="2163096"/>
                </a:cubicBezTo>
                <a:cubicBezTo>
                  <a:pt x="719394" y="1914012"/>
                  <a:pt x="919316" y="1738670"/>
                  <a:pt x="1189703" y="1543664"/>
                </a:cubicBezTo>
                <a:cubicBezTo>
                  <a:pt x="1460090" y="1348658"/>
                  <a:pt x="1605935" y="1250335"/>
                  <a:pt x="2143432" y="993058"/>
                </a:cubicBezTo>
                <a:cubicBezTo>
                  <a:pt x="2680929" y="735781"/>
                  <a:pt x="3547806" y="367890"/>
                  <a:pt x="4414684" y="0"/>
                </a:cubicBezTo>
              </a:path>
            </a:pathLst>
          </a:custGeom>
          <a:noFill/>
          <a:ln w="25400">
            <a:solidFill>
              <a:srgbClr val="00B0F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Freeform 6"/>
          <p:cNvSpPr/>
          <p:nvPr/>
        </p:nvSpPr>
        <p:spPr>
          <a:xfrm>
            <a:off x="2354826" y="4460597"/>
            <a:ext cx="4444180" cy="1248697"/>
          </a:xfrm>
          <a:custGeom>
            <a:avLst/>
            <a:gdLst>
              <a:gd name="connsiteX0" fmla="*/ 0 w 4444180"/>
              <a:gd name="connsiteY0" fmla="*/ 1248697 h 1248697"/>
              <a:gd name="connsiteX1" fmla="*/ 540774 w 4444180"/>
              <a:gd name="connsiteY1" fmla="*/ 344129 h 1248697"/>
              <a:gd name="connsiteX2" fmla="*/ 1317522 w 4444180"/>
              <a:gd name="connsiteY2" fmla="*/ 127820 h 1248697"/>
              <a:gd name="connsiteX3" fmla="*/ 2182761 w 4444180"/>
              <a:gd name="connsiteY3" fmla="*/ 78658 h 1248697"/>
              <a:gd name="connsiteX4" fmla="*/ 4444180 w 4444180"/>
              <a:gd name="connsiteY4" fmla="*/ 0 h 1248697"/>
              <a:gd name="connsiteX0" fmla="*/ 0 w 4444180"/>
              <a:gd name="connsiteY0" fmla="*/ 1248697 h 1248697"/>
              <a:gd name="connsiteX1" fmla="*/ 588900 w 4444180"/>
              <a:gd name="connsiteY1" fmla="*/ 352150 h 1248697"/>
              <a:gd name="connsiteX2" fmla="*/ 1317522 w 4444180"/>
              <a:gd name="connsiteY2" fmla="*/ 127820 h 1248697"/>
              <a:gd name="connsiteX3" fmla="*/ 2182761 w 4444180"/>
              <a:gd name="connsiteY3" fmla="*/ 78658 h 1248697"/>
              <a:gd name="connsiteX4" fmla="*/ 4444180 w 4444180"/>
              <a:gd name="connsiteY4" fmla="*/ 0 h 12486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444180" h="1248697">
                <a:moveTo>
                  <a:pt x="0" y="1248697"/>
                </a:moveTo>
                <a:cubicBezTo>
                  <a:pt x="160593" y="889819"/>
                  <a:pt x="369313" y="538963"/>
                  <a:pt x="588900" y="352150"/>
                </a:cubicBezTo>
                <a:cubicBezTo>
                  <a:pt x="808487" y="165337"/>
                  <a:pt x="1051879" y="173402"/>
                  <a:pt x="1317522" y="127820"/>
                </a:cubicBezTo>
                <a:cubicBezTo>
                  <a:pt x="1583166" y="82238"/>
                  <a:pt x="2182761" y="78658"/>
                  <a:pt x="2182761" y="78658"/>
                </a:cubicBezTo>
                <a:lnTo>
                  <a:pt x="4444180" y="0"/>
                </a:lnTo>
              </a:path>
            </a:pathLst>
          </a:custGeom>
          <a:noFill/>
          <a:ln w="25400">
            <a:solidFill>
              <a:srgbClr val="00B0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2346960" y="4576157"/>
            <a:ext cx="1463040" cy="578"/>
          </a:xfrm>
          <a:prstGeom prst="line">
            <a:avLst/>
          </a:prstGeom>
          <a:ln w="12700">
            <a:solidFill>
              <a:srgbClr val="FF0000"/>
            </a:solidFill>
            <a:prstDash val="dash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 flipH="1">
            <a:off x="3055414" y="4572000"/>
            <a:ext cx="751128" cy="1110462"/>
          </a:xfrm>
          <a:prstGeom prst="line">
            <a:avLst/>
          </a:prstGeom>
          <a:ln w="12700">
            <a:solidFill>
              <a:srgbClr val="FF0000"/>
            </a:solidFill>
            <a:prstDash val="dash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1" name="Group 10"/>
          <p:cNvGrpSpPr/>
          <p:nvPr/>
        </p:nvGrpSpPr>
        <p:grpSpPr>
          <a:xfrm>
            <a:off x="3751893" y="3975738"/>
            <a:ext cx="91440" cy="91440"/>
            <a:chOff x="7888007" y="1391512"/>
            <a:chExt cx="91440" cy="91440"/>
          </a:xfrm>
        </p:grpSpPr>
        <p:sp>
          <p:nvSpPr>
            <p:cNvPr id="12" name="Rectangle 11"/>
            <p:cNvSpPr/>
            <p:nvPr/>
          </p:nvSpPr>
          <p:spPr>
            <a:xfrm>
              <a:off x="7888007" y="1391512"/>
              <a:ext cx="91440" cy="9144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13" name="Straight Connector 12"/>
            <p:cNvCxnSpPr>
              <a:stCxn id="12" idx="0"/>
              <a:endCxn id="12" idx="2"/>
            </p:cNvCxnSpPr>
            <p:nvPr/>
          </p:nvCxnSpPr>
          <p:spPr>
            <a:xfrm>
              <a:off x="7933727" y="1391512"/>
              <a:ext cx="0" cy="91440"/>
            </a:xfrm>
            <a:prstGeom prst="line">
              <a:avLst/>
            </a:prstGeom>
            <a:ln w="6350"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>
              <a:stCxn id="12" idx="1"/>
              <a:endCxn id="12" idx="3"/>
            </p:cNvCxnSpPr>
            <p:nvPr/>
          </p:nvCxnSpPr>
          <p:spPr>
            <a:xfrm>
              <a:off x="7888007" y="1437232"/>
              <a:ext cx="91440" cy="0"/>
            </a:xfrm>
            <a:prstGeom prst="line">
              <a:avLst/>
            </a:prstGeom>
            <a:ln w="9525"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5" name="Group 14"/>
          <p:cNvGrpSpPr/>
          <p:nvPr/>
        </p:nvGrpSpPr>
        <p:grpSpPr>
          <a:xfrm>
            <a:off x="3756059" y="4529141"/>
            <a:ext cx="91440" cy="91440"/>
            <a:chOff x="7888007" y="1391512"/>
            <a:chExt cx="91440" cy="91440"/>
          </a:xfrm>
        </p:grpSpPr>
        <p:sp>
          <p:nvSpPr>
            <p:cNvPr id="16" name="Rectangle 15"/>
            <p:cNvSpPr/>
            <p:nvPr/>
          </p:nvSpPr>
          <p:spPr>
            <a:xfrm>
              <a:off x="7888007" y="1391512"/>
              <a:ext cx="91440" cy="9144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17" name="Straight Connector 16"/>
            <p:cNvCxnSpPr>
              <a:stCxn id="16" idx="0"/>
              <a:endCxn id="16" idx="2"/>
            </p:cNvCxnSpPr>
            <p:nvPr/>
          </p:nvCxnSpPr>
          <p:spPr>
            <a:xfrm>
              <a:off x="7933727" y="1391512"/>
              <a:ext cx="0" cy="91440"/>
            </a:xfrm>
            <a:prstGeom prst="line">
              <a:avLst/>
            </a:prstGeom>
            <a:ln w="6350"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>
              <a:stCxn id="16" idx="1"/>
              <a:endCxn id="16" idx="3"/>
            </p:cNvCxnSpPr>
            <p:nvPr/>
          </p:nvCxnSpPr>
          <p:spPr>
            <a:xfrm>
              <a:off x="7888007" y="1437232"/>
              <a:ext cx="91440" cy="0"/>
            </a:xfrm>
            <a:prstGeom prst="line">
              <a:avLst/>
            </a:prstGeom>
            <a:ln w="9525"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3" name="Group 22"/>
          <p:cNvGrpSpPr/>
          <p:nvPr/>
        </p:nvGrpSpPr>
        <p:grpSpPr>
          <a:xfrm>
            <a:off x="2344993" y="1658404"/>
            <a:ext cx="91440" cy="4050890"/>
            <a:chOff x="2300748" y="943897"/>
            <a:chExt cx="91440" cy="4050890"/>
          </a:xfrm>
        </p:grpSpPr>
        <p:cxnSp>
          <p:nvCxnSpPr>
            <p:cNvPr id="24" name="Straight Arrow Connector 23"/>
            <p:cNvCxnSpPr/>
            <p:nvPr/>
          </p:nvCxnSpPr>
          <p:spPr>
            <a:xfrm flipV="1">
              <a:off x="2300748" y="943897"/>
              <a:ext cx="0" cy="4050890"/>
            </a:xfrm>
            <a:prstGeom prst="straightConnector1">
              <a:avLst/>
            </a:prstGeom>
            <a:ln w="9525">
              <a:solidFill>
                <a:schemeClr val="tx1"/>
              </a:solidFill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/>
            <p:cNvCxnSpPr/>
            <p:nvPr/>
          </p:nvCxnSpPr>
          <p:spPr>
            <a:xfrm>
              <a:off x="2300748" y="1789471"/>
              <a:ext cx="91440" cy="0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/>
            <p:cNvCxnSpPr/>
            <p:nvPr/>
          </p:nvCxnSpPr>
          <p:spPr>
            <a:xfrm>
              <a:off x="2300748" y="1961535"/>
              <a:ext cx="45720" cy="0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/>
            <p:cNvCxnSpPr/>
            <p:nvPr/>
          </p:nvCxnSpPr>
          <p:spPr>
            <a:xfrm>
              <a:off x="2300748" y="2138516"/>
              <a:ext cx="91440" cy="0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/>
            <p:cNvCxnSpPr/>
            <p:nvPr/>
          </p:nvCxnSpPr>
          <p:spPr>
            <a:xfrm>
              <a:off x="2300748" y="2310580"/>
              <a:ext cx="45720" cy="0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/>
            <p:cNvCxnSpPr/>
            <p:nvPr/>
          </p:nvCxnSpPr>
          <p:spPr>
            <a:xfrm>
              <a:off x="2300748" y="2497394"/>
              <a:ext cx="91440" cy="0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/>
            <p:cNvCxnSpPr/>
            <p:nvPr/>
          </p:nvCxnSpPr>
          <p:spPr>
            <a:xfrm>
              <a:off x="2300748" y="2669458"/>
              <a:ext cx="45720" cy="0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/>
            <p:cNvCxnSpPr/>
            <p:nvPr/>
          </p:nvCxnSpPr>
          <p:spPr>
            <a:xfrm>
              <a:off x="2300748" y="2846436"/>
              <a:ext cx="91440" cy="0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/>
            <p:cNvCxnSpPr/>
            <p:nvPr/>
          </p:nvCxnSpPr>
          <p:spPr>
            <a:xfrm>
              <a:off x="2300748" y="3018500"/>
              <a:ext cx="45720" cy="0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/>
            <p:nvPr/>
          </p:nvCxnSpPr>
          <p:spPr>
            <a:xfrm>
              <a:off x="2300748" y="3205314"/>
              <a:ext cx="91440" cy="0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/>
            <p:nvPr/>
          </p:nvCxnSpPr>
          <p:spPr>
            <a:xfrm>
              <a:off x="2300748" y="3377378"/>
              <a:ext cx="45720" cy="0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4"/>
            <p:cNvCxnSpPr/>
            <p:nvPr/>
          </p:nvCxnSpPr>
          <p:spPr>
            <a:xfrm>
              <a:off x="2300748" y="3574022"/>
              <a:ext cx="91440" cy="0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Connector 35"/>
            <p:cNvCxnSpPr/>
            <p:nvPr/>
          </p:nvCxnSpPr>
          <p:spPr>
            <a:xfrm>
              <a:off x="2300748" y="3746086"/>
              <a:ext cx="45720" cy="0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Connector 36"/>
            <p:cNvCxnSpPr/>
            <p:nvPr/>
          </p:nvCxnSpPr>
          <p:spPr>
            <a:xfrm>
              <a:off x="2300748" y="3913235"/>
              <a:ext cx="91440" cy="0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/>
            <p:cNvCxnSpPr/>
            <p:nvPr/>
          </p:nvCxnSpPr>
          <p:spPr>
            <a:xfrm>
              <a:off x="2300748" y="4085299"/>
              <a:ext cx="45720" cy="0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/>
            <p:cNvCxnSpPr/>
            <p:nvPr/>
          </p:nvCxnSpPr>
          <p:spPr>
            <a:xfrm>
              <a:off x="2300748" y="4272107"/>
              <a:ext cx="91440" cy="0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/>
            <p:cNvCxnSpPr/>
            <p:nvPr/>
          </p:nvCxnSpPr>
          <p:spPr>
            <a:xfrm>
              <a:off x="2300748" y="4444171"/>
              <a:ext cx="45720" cy="0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/>
            <p:cNvCxnSpPr/>
            <p:nvPr/>
          </p:nvCxnSpPr>
          <p:spPr>
            <a:xfrm>
              <a:off x="2300748" y="4621147"/>
              <a:ext cx="91440" cy="0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/>
            <p:cNvCxnSpPr/>
            <p:nvPr/>
          </p:nvCxnSpPr>
          <p:spPr>
            <a:xfrm>
              <a:off x="2300748" y="4793211"/>
              <a:ext cx="45720" cy="0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/>
            <p:cNvCxnSpPr/>
            <p:nvPr/>
          </p:nvCxnSpPr>
          <p:spPr>
            <a:xfrm>
              <a:off x="2300748" y="1430597"/>
              <a:ext cx="91440" cy="0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/>
            <p:cNvCxnSpPr/>
            <p:nvPr/>
          </p:nvCxnSpPr>
          <p:spPr>
            <a:xfrm>
              <a:off x="2300748" y="1602661"/>
              <a:ext cx="45720" cy="0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46" name="Straight Arrow Connector 45"/>
          <p:cNvCxnSpPr/>
          <p:nvPr/>
        </p:nvCxnSpPr>
        <p:spPr>
          <a:xfrm>
            <a:off x="2344993" y="5694545"/>
            <a:ext cx="4572000" cy="0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7" name="TextBox 46"/>
          <p:cNvSpPr txBox="1"/>
          <p:nvPr/>
        </p:nvSpPr>
        <p:spPr>
          <a:xfrm>
            <a:off x="2222090" y="5694548"/>
            <a:ext cx="28405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0</a:t>
            </a:r>
          </a:p>
        </p:txBody>
      </p:sp>
      <p:sp>
        <p:nvSpPr>
          <p:cNvPr id="48" name="TextBox 47"/>
          <p:cNvSpPr txBox="1"/>
          <p:nvPr/>
        </p:nvSpPr>
        <p:spPr>
          <a:xfrm>
            <a:off x="2914503" y="5709294"/>
            <a:ext cx="43313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0.5</a:t>
            </a:r>
          </a:p>
        </p:txBody>
      </p:sp>
      <p:sp>
        <p:nvSpPr>
          <p:cNvPr id="49" name="TextBox 48"/>
          <p:cNvSpPr txBox="1"/>
          <p:nvPr/>
        </p:nvSpPr>
        <p:spPr>
          <a:xfrm>
            <a:off x="3625896" y="5718740"/>
            <a:ext cx="43313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1.0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4374670" y="5704660"/>
            <a:ext cx="43313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1.5</a:t>
            </a:r>
          </a:p>
        </p:txBody>
      </p:sp>
      <p:sp>
        <p:nvSpPr>
          <p:cNvPr id="51" name="TextBox 50"/>
          <p:cNvSpPr txBox="1"/>
          <p:nvPr/>
        </p:nvSpPr>
        <p:spPr>
          <a:xfrm>
            <a:off x="5124885" y="5697807"/>
            <a:ext cx="43313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2.0</a:t>
            </a:r>
          </a:p>
        </p:txBody>
      </p:sp>
      <p:sp>
        <p:nvSpPr>
          <p:cNvPr id="52" name="TextBox 51"/>
          <p:cNvSpPr txBox="1"/>
          <p:nvPr/>
        </p:nvSpPr>
        <p:spPr>
          <a:xfrm>
            <a:off x="5853081" y="5709294"/>
            <a:ext cx="43313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2.5</a:t>
            </a:r>
          </a:p>
        </p:txBody>
      </p:sp>
      <p:sp>
        <p:nvSpPr>
          <p:cNvPr id="53" name="TextBox 52"/>
          <p:cNvSpPr txBox="1"/>
          <p:nvPr/>
        </p:nvSpPr>
        <p:spPr>
          <a:xfrm>
            <a:off x="6571114" y="5707637"/>
            <a:ext cx="43313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3.0</a:t>
            </a:r>
          </a:p>
        </p:txBody>
      </p:sp>
      <p:grpSp>
        <p:nvGrpSpPr>
          <p:cNvPr id="54" name="Group 53"/>
          <p:cNvGrpSpPr/>
          <p:nvPr/>
        </p:nvGrpSpPr>
        <p:grpSpPr>
          <a:xfrm>
            <a:off x="2716898" y="5612941"/>
            <a:ext cx="4058991" cy="91440"/>
            <a:chOff x="2672653" y="4898434"/>
            <a:chExt cx="4058991" cy="91440"/>
          </a:xfrm>
        </p:grpSpPr>
        <p:cxnSp>
          <p:nvCxnSpPr>
            <p:cNvPr id="55" name="Straight Connector 54"/>
            <p:cNvCxnSpPr/>
            <p:nvPr/>
          </p:nvCxnSpPr>
          <p:spPr>
            <a:xfrm rot="5400000">
              <a:off x="2974257" y="4944154"/>
              <a:ext cx="91440" cy="0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Connector 55"/>
            <p:cNvCxnSpPr/>
            <p:nvPr/>
          </p:nvCxnSpPr>
          <p:spPr>
            <a:xfrm rot="5400000">
              <a:off x="2649793" y="4967014"/>
              <a:ext cx="45720" cy="0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Straight Connector 56"/>
            <p:cNvCxnSpPr/>
            <p:nvPr/>
          </p:nvCxnSpPr>
          <p:spPr>
            <a:xfrm rot="5400000">
              <a:off x="3716577" y="4944154"/>
              <a:ext cx="91440" cy="0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Straight Connector 57"/>
            <p:cNvCxnSpPr/>
            <p:nvPr/>
          </p:nvCxnSpPr>
          <p:spPr>
            <a:xfrm rot="5400000">
              <a:off x="3392113" y="4967014"/>
              <a:ext cx="45720" cy="0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Straight Connector 58"/>
            <p:cNvCxnSpPr/>
            <p:nvPr/>
          </p:nvCxnSpPr>
          <p:spPr>
            <a:xfrm rot="5400000">
              <a:off x="4468746" y="4944154"/>
              <a:ext cx="91440" cy="0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Straight Connector 59"/>
            <p:cNvCxnSpPr/>
            <p:nvPr/>
          </p:nvCxnSpPr>
          <p:spPr>
            <a:xfrm rot="5400000">
              <a:off x="4144282" y="4967014"/>
              <a:ext cx="45720" cy="0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Connector 60"/>
            <p:cNvCxnSpPr/>
            <p:nvPr/>
          </p:nvCxnSpPr>
          <p:spPr>
            <a:xfrm rot="5400000">
              <a:off x="5201248" y="4944154"/>
              <a:ext cx="91440" cy="0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61"/>
            <p:cNvCxnSpPr/>
            <p:nvPr/>
          </p:nvCxnSpPr>
          <p:spPr>
            <a:xfrm rot="5400000">
              <a:off x="4876784" y="4967014"/>
              <a:ext cx="45720" cy="0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Connector 62"/>
            <p:cNvCxnSpPr/>
            <p:nvPr/>
          </p:nvCxnSpPr>
          <p:spPr>
            <a:xfrm rot="5400000">
              <a:off x="5933752" y="4944154"/>
              <a:ext cx="91440" cy="0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Straight Connector 63"/>
            <p:cNvCxnSpPr/>
            <p:nvPr/>
          </p:nvCxnSpPr>
          <p:spPr>
            <a:xfrm rot="5400000">
              <a:off x="5609288" y="4967014"/>
              <a:ext cx="45720" cy="0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Connector 64"/>
            <p:cNvCxnSpPr/>
            <p:nvPr/>
          </p:nvCxnSpPr>
          <p:spPr>
            <a:xfrm rot="5400000">
              <a:off x="6685924" y="4944154"/>
              <a:ext cx="91440" cy="0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Straight Connector 65"/>
            <p:cNvCxnSpPr/>
            <p:nvPr/>
          </p:nvCxnSpPr>
          <p:spPr>
            <a:xfrm rot="5400000">
              <a:off x="6361460" y="4967014"/>
              <a:ext cx="45720" cy="0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7" name="Group 66"/>
          <p:cNvGrpSpPr/>
          <p:nvPr/>
        </p:nvGrpSpPr>
        <p:grpSpPr>
          <a:xfrm>
            <a:off x="3762378" y="5650751"/>
            <a:ext cx="83127" cy="91440"/>
            <a:chOff x="7888007" y="1391512"/>
            <a:chExt cx="91440" cy="91440"/>
          </a:xfrm>
        </p:grpSpPr>
        <p:sp>
          <p:nvSpPr>
            <p:cNvPr id="68" name="Rectangle 67"/>
            <p:cNvSpPr/>
            <p:nvPr/>
          </p:nvSpPr>
          <p:spPr>
            <a:xfrm>
              <a:off x="7888007" y="1391512"/>
              <a:ext cx="91440" cy="9144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69" name="Straight Connector 68"/>
            <p:cNvCxnSpPr>
              <a:stCxn id="68" idx="0"/>
              <a:endCxn id="68" idx="2"/>
            </p:cNvCxnSpPr>
            <p:nvPr/>
          </p:nvCxnSpPr>
          <p:spPr>
            <a:xfrm>
              <a:off x="7933727" y="1391512"/>
              <a:ext cx="0" cy="91440"/>
            </a:xfrm>
            <a:prstGeom prst="line">
              <a:avLst/>
            </a:prstGeom>
            <a:ln w="6350"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Straight Connector 69"/>
            <p:cNvCxnSpPr>
              <a:stCxn id="68" idx="1"/>
              <a:endCxn id="68" idx="3"/>
            </p:cNvCxnSpPr>
            <p:nvPr/>
          </p:nvCxnSpPr>
          <p:spPr>
            <a:xfrm>
              <a:off x="7888007" y="1437232"/>
              <a:ext cx="91440" cy="0"/>
            </a:xfrm>
            <a:prstGeom prst="line">
              <a:avLst/>
            </a:prstGeom>
            <a:ln w="9525"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1" name="Group 70"/>
          <p:cNvGrpSpPr/>
          <p:nvPr/>
        </p:nvGrpSpPr>
        <p:grpSpPr>
          <a:xfrm>
            <a:off x="3014667" y="5650709"/>
            <a:ext cx="91440" cy="91440"/>
            <a:chOff x="7888007" y="1391512"/>
            <a:chExt cx="91440" cy="91440"/>
          </a:xfrm>
        </p:grpSpPr>
        <p:sp>
          <p:nvSpPr>
            <p:cNvPr id="72" name="Rectangle 71"/>
            <p:cNvSpPr/>
            <p:nvPr/>
          </p:nvSpPr>
          <p:spPr>
            <a:xfrm>
              <a:off x="7888007" y="1391512"/>
              <a:ext cx="91440" cy="9144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73" name="Straight Connector 72"/>
            <p:cNvCxnSpPr>
              <a:stCxn id="72" idx="0"/>
              <a:endCxn id="72" idx="2"/>
            </p:cNvCxnSpPr>
            <p:nvPr/>
          </p:nvCxnSpPr>
          <p:spPr>
            <a:xfrm>
              <a:off x="7933727" y="1391512"/>
              <a:ext cx="0" cy="91440"/>
            </a:xfrm>
            <a:prstGeom prst="line">
              <a:avLst/>
            </a:prstGeom>
            <a:ln w="6350"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Straight Connector 73"/>
            <p:cNvCxnSpPr>
              <a:stCxn id="72" idx="1"/>
              <a:endCxn id="72" idx="3"/>
            </p:cNvCxnSpPr>
            <p:nvPr/>
          </p:nvCxnSpPr>
          <p:spPr>
            <a:xfrm>
              <a:off x="7888007" y="1437232"/>
              <a:ext cx="91440" cy="0"/>
            </a:xfrm>
            <a:prstGeom prst="line">
              <a:avLst/>
            </a:prstGeom>
            <a:ln w="9525"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5" name="TextBox 74"/>
          <p:cNvSpPr txBox="1"/>
          <p:nvPr/>
        </p:nvSpPr>
        <p:spPr>
          <a:xfrm>
            <a:off x="2353565" y="4332025"/>
            <a:ext cx="3183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rgbClr val="0000FF"/>
                </a:solidFill>
                <a:latin typeface="Symbol" panose="05050102010706020507" pitchFamily="18" charset="2"/>
                <a:cs typeface="Arial" panose="020B0604020202020204" pitchFamily="34" charset="0"/>
              </a:rPr>
              <a:t>s</a:t>
            </a:r>
            <a:endParaRPr lang="en-US" b="1" baseline="-25000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6" name="TextBox 75"/>
          <p:cNvSpPr txBox="1"/>
          <p:nvPr/>
        </p:nvSpPr>
        <p:spPr>
          <a:xfrm>
            <a:off x="2690550" y="5310082"/>
            <a:ext cx="6078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err="1">
                <a:solidFill>
                  <a:srgbClr val="FF0000"/>
                </a:solidFill>
                <a:latin typeface="Symbol" panose="05050102010706020507" pitchFamily="18" charset="2"/>
                <a:cs typeface="Arial" panose="020B0604020202020204" pitchFamily="34" charset="0"/>
              </a:rPr>
              <a:t>e</a:t>
            </a:r>
            <a:r>
              <a:rPr lang="en-US" b="1" baseline="-250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</a:t>
            </a:r>
            <a:endParaRPr lang="en-US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7" name="TextBox 76"/>
          <p:cNvSpPr txBox="1"/>
          <p:nvPr/>
        </p:nvSpPr>
        <p:spPr>
          <a:xfrm>
            <a:off x="3729935" y="5372021"/>
            <a:ext cx="5130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0000FF"/>
                </a:solidFill>
                <a:latin typeface="Symbol" panose="05050102010706020507" pitchFamily="18" charset="2"/>
                <a:cs typeface="Arial" panose="020B0604020202020204" pitchFamily="34" charset="0"/>
              </a:rPr>
              <a:t>e</a:t>
            </a:r>
            <a:endParaRPr lang="en-US" dirty="0">
              <a:solidFill>
                <a:srgbClr val="FFFF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9" name="TextBox 78"/>
          <p:cNvSpPr txBox="1"/>
          <p:nvPr/>
        </p:nvSpPr>
        <p:spPr>
          <a:xfrm>
            <a:off x="2069690" y="5542148"/>
            <a:ext cx="28405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0</a:t>
            </a:r>
          </a:p>
        </p:txBody>
      </p:sp>
      <p:sp>
        <p:nvSpPr>
          <p:cNvPr id="80" name="TextBox 79"/>
          <p:cNvSpPr txBox="1"/>
          <p:nvPr/>
        </p:nvSpPr>
        <p:spPr>
          <a:xfrm>
            <a:off x="1831335" y="1987133"/>
            <a:ext cx="5822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1000</a:t>
            </a:r>
          </a:p>
        </p:txBody>
      </p:sp>
      <p:sp>
        <p:nvSpPr>
          <p:cNvPr id="81" name="TextBox 80"/>
          <p:cNvSpPr txBox="1"/>
          <p:nvPr/>
        </p:nvSpPr>
        <p:spPr>
          <a:xfrm>
            <a:off x="4849293" y="5926653"/>
            <a:ext cx="21451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Notch Strain % (</a:t>
            </a:r>
            <a:r>
              <a:rPr lang="en-US" b="1" dirty="0">
                <a:latin typeface="Symbol" panose="05050102010706020507" pitchFamily="18" charset="2"/>
                <a:cs typeface="Arial" panose="020B0604020202020204" pitchFamily="34" charset="0"/>
              </a:rPr>
              <a:t>e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  <p:sp>
        <p:nvSpPr>
          <p:cNvPr id="82" name="TextBox 81"/>
          <p:cNvSpPr txBox="1"/>
          <p:nvPr/>
        </p:nvSpPr>
        <p:spPr>
          <a:xfrm>
            <a:off x="6111254" y="2283023"/>
            <a:ext cx="244329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Pre-solved </a:t>
            </a:r>
            <a:r>
              <a:rPr lang="en-US" sz="1400" b="1" dirty="0" err="1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Neuber’s</a:t>
            </a:r>
            <a:r>
              <a:rPr lang="en-US" sz="1400" b="1" dirty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curve</a:t>
            </a:r>
          </a:p>
        </p:txBody>
      </p:sp>
      <p:sp>
        <p:nvSpPr>
          <p:cNvPr id="83" name="TextBox 82"/>
          <p:cNvSpPr txBox="1"/>
          <p:nvPr/>
        </p:nvSpPr>
        <p:spPr>
          <a:xfrm>
            <a:off x="5994495" y="4506830"/>
            <a:ext cx="148309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Cyclic</a:t>
            </a:r>
            <a:r>
              <a:rPr lang="en-US" sz="1400" b="1" dirty="0">
                <a:latin typeface="Symbol" panose="05050102010706020507" pitchFamily="18" charset="2"/>
                <a:cs typeface="Arial" panose="020B0604020202020204" pitchFamily="34" charset="0"/>
              </a:rPr>
              <a:t> s</a:t>
            </a:r>
            <a:r>
              <a:rPr 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r>
              <a:rPr lang="en-US" sz="1400" b="1" dirty="0">
                <a:latin typeface="Symbol" panose="05050102010706020507" pitchFamily="18" charset="2"/>
                <a:cs typeface="Arial" panose="020B0604020202020204" pitchFamily="34" charset="0"/>
              </a:rPr>
              <a:t>e</a:t>
            </a:r>
            <a:r>
              <a:rPr 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 curve</a:t>
            </a:r>
          </a:p>
        </p:txBody>
      </p:sp>
      <p:sp>
        <p:nvSpPr>
          <p:cNvPr id="84" name="Rectangle 83"/>
          <p:cNvSpPr/>
          <p:nvPr/>
        </p:nvSpPr>
        <p:spPr>
          <a:xfrm>
            <a:off x="1629729" y="2447310"/>
            <a:ext cx="695600" cy="269502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5" name="TextBox 84"/>
          <p:cNvSpPr txBox="1"/>
          <p:nvPr/>
        </p:nvSpPr>
        <p:spPr>
          <a:xfrm>
            <a:off x="1930722" y="3431370"/>
            <a:ext cx="48282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600</a:t>
            </a:r>
          </a:p>
        </p:txBody>
      </p:sp>
      <p:sp>
        <p:nvSpPr>
          <p:cNvPr id="86" name="TextBox 85"/>
          <p:cNvSpPr txBox="1"/>
          <p:nvPr/>
        </p:nvSpPr>
        <p:spPr>
          <a:xfrm>
            <a:off x="1930722" y="4119729"/>
            <a:ext cx="48282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400</a:t>
            </a:r>
          </a:p>
        </p:txBody>
      </p:sp>
      <p:sp>
        <p:nvSpPr>
          <p:cNvPr id="87" name="TextBox 86"/>
          <p:cNvSpPr txBox="1"/>
          <p:nvPr/>
        </p:nvSpPr>
        <p:spPr>
          <a:xfrm>
            <a:off x="1930722" y="2725839"/>
            <a:ext cx="48282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800</a:t>
            </a:r>
          </a:p>
        </p:txBody>
      </p:sp>
      <p:grpSp>
        <p:nvGrpSpPr>
          <p:cNvPr id="88" name="Group 87"/>
          <p:cNvGrpSpPr/>
          <p:nvPr/>
        </p:nvGrpSpPr>
        <p:grpSpPr>
          <a:xfrm>
            <a:off x="2291469" y="4528182"/>
            <a:ext cx="91440" cy="91440"/>
            <a:chOff x="7888007" y="1391512"/>
            <a:chExt cx="91440" cy="91440"/>
          </a:xfrm>
        </p:grpSpPr>
        <p:sp>
          <p:nvSpPr>
            <p:cNvPr id="89" name="Rectangle 88"/>
            <p:cNvSpPr/>
            <p:nvPr/>
          </p:nvSpPr>
          <p:spPr>
            <a:xfrm>
              <a:off x="7888007" y="1391512"/>
              <a:ext cx="91440" cy="9144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90" name="Straight Connector 89"/>
            <p:cNvCxnSpPr>
              <a:stCxn id="89" idx="0"/>
              <a:endCxn id="89" idx="2"/>
            </p:cNvCxnSpPr>
            <p:nvPr/>
          </p:nvCxnSpPr>
          <p:spPr>
            <a:xfrm>
              <a:off x="7933727" y="1391512"/>
              <a:ext cx="0" cy="91440"/>
            </a:xfrm>
            <a:prstGeom prst="line">
              <a:avLst/>
            </a:prstGeom>
            <a:ln w="6350"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Straight Connector 90"/>
            <p:cNvCxnSpPr>
              <a:stCxn id="89" idx="1"/>
              <a:endCxn id="89" idx="3"/>
            </p:cNvCxnSpPr>
            <p:nvPr/>
          </p:nvCxnSpPr>
          <p:spPr>
            <a:xfrm>
              <a:off x="7888007" y="1437232"/>
              <a:ext cx="91440" cy="0"/>
            </a:xfrm>
            <a:prstGeom prst="line">
              <a:avLst/>
            </a:prstGeom>
            <a:ln w="9525"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2" name="Group 91"/>
          <p:cNvGrpSpPr/>
          <p:nvPr/>
        </p:nvGrpSpPr>
        <p:grpSpPr>
          <a:xfrm>
            <a:off x="2294358" y="3973992"/>
            <a:ext cx="91440" cy="91440"/>
            <a:chOff x="7888007" y="1391512"/>
            <a:chExt cx="91440" cy="91440"/>
          </a:xfrm>
        </p:grpSpPr>
        <p:sp>
          <p:nvSpPr>
            <p:cNvPr id="93" name="Rectangle 92"/>
            <p:cNvSpPr/>
            <p:nvPr/>
          </p:nvSpPr>
          <p:spPr>
            <a:xfrm>
              <a:off x="7888007" y="1391512"/>
              <a:ext cx="91440" cy="9144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94" name="Straight Connector 93"/>
            <p:cNvCxnSpPr>
              <a:stCxn id="93" idx="0"/>
              <a:endCxn id="93" idx="2"/>
            </p:cNvCxnSpPr>
            <p:nvPr/>
          </p:nvCxnSpPr>
          <p:spPr>
            <a:xfrm>
              <a:off x="7933727" y="1391512"/>
              <a:ext cx="0" cy="91440"/>
            </a:xfrm>
            <a:prstGeom prst="line">
              <a:avLst/>
            </a:prstGeom>
            <a:ln w="6350"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Straight Connector 94"/>
            <p:cNvCxnSpPr>
              <a:stCxn id="93" idx="1"/>
              <a:endCxn id="93" idx="3"/>
            </p:cNvCxnSpPr>
            <p:nvPr/>
          </p:nvCxnSpPr>
          <p:spPr>
            <a:xfrm>
              <a:off x="7888007" y="1437232"/>
              <a:ext cx="91440" cy="0"/>
            </a:xfrm>
            <a:prstGeom prst="line">
              <a:avLst/>
            </a:prstGeom>
            <a:ln w="9525"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6" name="TextBox 95"/>
          <p:cNvSpPr txBox="1"/>
          <p:nvPr/>
        </p:nvSpPr>
        <p:spPr>
          <a:xfrm rot="16200000">
            <a:off x="480050" y="3460208"/>
            <a:ext cx="258115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Stress (</a:t>
            </a:r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en-US" b="1" baseline="-25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 or </a:t>
            </a:r>
            <a:r>
              <a:rPr lang="en-US" b="1" dirty="0">
                <a:latin typeface="Symbol" panose="05050102010706020507" pitchFamily="18" charset="2"/>
                <a:cs typeface="Arial" panose="020B0604020202020204" pitchFamily="34" charset="0"/>
              </a:rPr>
              <a:t>s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), </a:t>
            </a: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MPa</a:t>
            </a:r>
            <a:endParaRPr 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7" name="TextBox 96"/>
          <p:cNvSpPr txBox="1"/>
          <p:nvPr/>
        </p:nvSpPr>
        <p:spPr>
          <a:xfrm>
            <a:off x="1930722" y="4834556"/>
            <a:ext cx="48282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200</a:t>
            </a:r>
          </a:p>
        </p:txBody>
      </p:sp>
      <p:cxnSp>
        <p:nvCxnSpPr>
          <p:cNvPr id="111" name="Straight Arrow Connector 110"/>
          <p:cNvCxnSpPr/>
          <p:nvPr/>
        </p:nvCxnSpPr>
        <p:spPr>
          <a:xfrm>
            <a:off x="2353565" y="4029074"/>
            <a:ext cx="1399032" cy="0"/>
          </a:xfrm>
          <a:prstGeom prst="straightConnector1">
            <a:avLst/>
          </a:prstGeom>
          <a:ln w="28575">
            <a:solidFill>
              <a:srgbClr val="00B0F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>
            <a:off x="3798917" y="4019712"/>
            <a:ext cx="0" cy="1691640"/>
          </a:xfrm>
          <a:prstGeom prst="line">
            <a:avLst/>
          </a:prstGeom>
          <a:ln w="12700">
            <a:solidFill>
              <a:srgbClr val="FF0000"/>
            </a:solidFill>
            <a:prstDash val="dash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2" name="Notched Right Arrow 111"/>
          <p:cNvSpPr/>
          <p:nvPr/>
        </p:nvSpPr>
        <p:spPr>
          <a:xfrm rot="5400000">
            <a:off x="3705687" y="4256429"/>
            <a:ext cx="187655" cy="79040"/>
          </a:xfrm>
          <a:prstGeom prst="notchedRightArrow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18" name="Group 117"/>
          <p:cNvGrpSpPr/>
          <p:nvPr/>
        </p:nvGrpSpPr>
        <p:grpSpPr>
          <a:xfrm>
            <a:off x="3408363" y="1219200"/>
            <a:ext cx="2001837" cy="1485900"/>
            <a:chOff x="3154229" y="1269682"/>
            <a:chExt cx="2001837" cy="1485900"/>
          </a:xfrm>
        </p:grpSpPr>
        <p:graphicFrame>
          <p:nvGraphicFramePr>
            <p:cNvPr id="114" name="Object 113"/>
            <p:cNvGraphicFramePr>
              <a:graphicFrameLocks noChangeAspect="1"/>
            </p:cNvGraphicFramePr>
            <p:nvPr>
              <p:extLst/>
            </p:nvPr>
          </p:nvGraphicFramePr>
          <p:xfrm>
            <a:off x="3154229" y="1269682"/>
            <a:ext cx="1693862" cy="14859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111" name="Equation" r:id="rId3" imgW="977760" imgH="914400" progId="Equation.3">
                    <p:embed/>
                  </p:oleObj>
                </mc:Choice>
                <mc:Fallback>
                  <p:oleObj name="Equation" r:id="rId3" imgW="977760" imgH="91440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154229" y="1269682"/>
                          <a:ext cx="1693862" cy="1485900"/>
                        </a:xfrm>
                        <a:prstGeom prst="rect">
                          <a:avLst/>
                        </a:prstGeom>
                        <a:noFill/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15" name="Left Brace 114"/>
            <p:cNvSpPr/>
            <p:nvPr/>
          </p:nvSpPr>
          <p:spPr>
            <a:xfrm flipH="1">
              <a:off x="4892300" y="1625279"/>
              <a:ext cx="263766" cy="975549"/>
            </a:xfrm>
            <a:prstGeom prst="leftBrac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7" name="TextBox 116"/>
          <p:cNvSpPr txBox="1"/>
          <p:nvPr/>
        </p:nvSpPr>
        <p:spPr>
          <a:xfrm>
            <a:off x="5441535" y="1839370"/>
            <a:ext cx="10919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en-US" b="1" i="1" baseline="-25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S  vs. </a:t>
            </a:r>
            <a:r>
              <a:rPr lang="en-US" b="1" i="1" dirty="0">
                <a:latin typeface="Symbol" panose="05050102010706020507" pitchFamily="18" charset="2"/>
                <a:ea typeface="Tahoma" panose="020B0604030504040204" pitchFamily="34" charset="0"/>
                <a:cs typeface="Tahoma" panose="020B0604030504040204" pitchFamily="34" charset="0"/>
              </a:rPr>
              <a:t>e</a:t>
            </a:r>
          </a:p>
        </p:txBody>
      </p:sp>
      <p:cxnSp>
        <p:nvCxnSpPr>
          <p:cNvPr id="120" name="Straight Arrow Connector 119"/>
          <p:cNvCxnSpPr/>
          <p:nvPr/>
        </p:nvCxnSpPr>
        <p:spPr>
          <a:xfrm>
            <a:off x="5867400" y="2209800"/>
            <a:ext cx="518030" cy="549350"/>
          </a:xfrm>
          <a:prstGeom prst="straightConnector1">
            <a:avLst/>
          </a:prstGeom>
          <a:ln w="28575">
            <a:solidFill>
              <a:srgbClr val="00B0F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1" name="TextBox 120"/>
          <p:cNvSpPr txBox="1"/>
          <p:nvPr/>
        </p:nvSpPr>
        <p:spPr>
          <a:xfrm>
            <a:off x="2590800" y="3669268"/>
            <a:ext cx="5293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i="1" dirty="0" err="1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en-US" b="1" i="1" baseline="-25000" dirty="0" err="1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b="1" i="1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S</a:t>
            </a:r>
            <a:endParaRPr lang="en-US" b="1" i="1" dirty="0">
              <a:solidFill>
                <a:srgbClr val="00B0F0"/>
              </a:solidFill>
              <a:latin typeface="Symbol" panose="05050102010706020507" pitchFamily="18" charset="2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cxnSp>
        <p:nvCxnSpPr>
          <p:cNvPr id="124" name="Straight Connector 123"/>
          <p:cNvCxnSpPr/>
          <p:nvPr/>
        </p:nvCxnSpPr>
        <p:spPr>
          <a:xfrm>
            <a:off x="3845505" y="4029074"/>
            <a:ext cx="2007576" cy="9526"/>
          </a:xfrm>
          <a:prstGeom prst="line">
            <a:avLst/>
          </a:prstGeom>
          <a:ln>
            <a:solidFill>
              <a:srgbClr val="FF0000"/>
            </a:solidFill>
            <a:prstDash val="lg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25" name="TextBox 124"/>
          <p:cNvSpPr txBox="1"/>
          <p:nvPr/>
        </p:nvSpPr>
        <p:spPr>
          <a:xfrm>
            <a:off x="5796972" y="3831494"/>
            <a:ext cx="8659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  <a:latin typeface="Symbol" panose="05050102010706020507" pitchFamily="18" charset="2"/>
                <a:cs typeface="Times New Roman" panose="02020603050405020304" pitchFamily="18" charset="0"/>
              </a:rPr>
              <a:t>e</a:t>
            </a:r>
            <a:r>
              <a:rPr lang="en-US" b="1" baseline="-25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el</a:t>
            </a: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en-US" b="1" dirty="0" err="1">
                <a:solidFill>
                  <a:srgbClr val="FF0000"/>
                </a:solidFill>
                <a:latin typeface="Symbol" panose="05050102010706020507" pitchFamily="18" charset="2"/>
                <a:cs typeface="Times New Roman" panose="02020603050405020304" pitchFamily="18" charset="0"/>
              </a:rPr>
              <a:t>e</a:t>
            </a:r>
            <a:r>
              <a:rPr lang="en-US" b="1" baseline="-25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pl</a:t>
            </a:r>
            <a:endParaRPr lang="en-US" b="1" baseline="-250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6" name="Striped Right Arrow 125"/>
          <p:cNvSpPr/>
          <p:nvPr/>
        </p:nvSpPr>
        <p:spPr>
          <a:xfrm rot="16200000">
            <a:off x="5166181" y="3682976"/>
            <a:ext cx="409574" cy="232306"/>
          </a:xfrm>
          <a:prstGeom prst="striped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7" name="Striped Right Arrow 126"/>
          <p:cNvSpPr/>
          <p:nvPr/>
        </p:nvSpPr>
        <p:spPr>
          <a:xfrm rot="5400000">
            <a:off x="5166154" y="4158462"/>
            <a:ext cx="400277" cy="223393"/>
          </a:xfrm>
          <a:prstGeom prst="striped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9" name="TextBox 128"/>
          <p:cNvSpPr txBox="1"/>
          <p:nvPr/>
        </p:nvSpPr>
        <p:spPr>
          <a:xfrm>
            <a:off x="5431353" y="3384979"/>
            <a:ext cx="69506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0000FF"/>
                </a:solidFill>
              </a:rPr>
              <a:t>(</a:t>
            </a:r>
            <a:r>
              <a:rPr lang="en-US" dirty="0">
                <a:solidFill>
                  <a:srgbClr val="0000FF"/>
                </a:solidFill>
                <a:latin typeface="Symbol" panose="05050102010706020507" pitchFamily="18" charset="2"/>
              </a:rPr>
              <a:t>e</a:t>
            </a:r>
            <a:r>
              <a:rPr lang="en-US" dirty="0">
                <a:solidFill>
                  <a:srgbClr val="0000FF"/>
                </a:solidFill>
              </a:rPr>
              <a:t>-</a:t>
            </a:r>
            <a:r>
              <a:rPr lang="en-US" dirty="0" err="1">
                <a:solidFill>
                  <a:srgbClr val="0000FF"/>
                </a:solidFill>
              </a:rPr>
              <a:t>N</a:t>
            </a:r>
            <a:r>
              <a:rPr lang="en-US" baseline="-25000" dirty="0" err="1">
                <a:solidFill>
                  <a:srgbClr val="0000FF"/>
                </a:solidFill>
              </a:rPr>
              <a:t>f</a:t>
            </a:r>
            <a:r>
              <a:rPr lang="en-US" dirty="0">
                <a:solidFill>
                  <a:srgbClr val="0000FF"/>
                </a:solidFill>
              </a:rPr>
              <a:t>)</a:t>
            </a:r>
            <a:endParaRPr lang="en-US" baseline="-25000" dirty="0">
              <a:solidFill>
                <a:srgbClr val="0000FF"/>
              </a:solidFill>
            </a:endParaRPr>
          </a:p>
        </p:txBody>
      </p:sp>
      <p:sp>
        <p:nvSpPr>
          <p:cNvPr id="130" name="TextBox 129"/>
          <p:cNvSpPr txBox="1"/>
          <p:nvPr/>
        </p:nvSpPr>
        <p:spPr>
          <a:xfrm>
            <a:off x="5431353" y="4160713"/>
            <a:ext cx="7335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0000FF"/>
                </a:solidFill>
              </a:rPr>
              <a:t>(</a:t>
            </a:r>
            <a:r>
              <a:rPr lang="en-US" dirty="0">
                <a:solidFill>
                  <a:srgbClr val="0000FF"/>
                </a:solidFill>
                <a:latin typeface="Symbol" panose="05050102010706020507" pitchFamily="18" charset="2"/>
              </a:rPr>
              <a:t>s</a:t>
            </a:r>
            <a:r>
              <a:rPr lang="en-US" dirty="0">
                <a:solidFill>
                  <a:srgbClr val="0000FF"/>
                </a:solidFill>
              </a:rPr>
              <a:t>-</a:t>
            </a:r>
            <a:r>
              <a:rPr lang="en-US" dirty="0" err="1">
                <a:solidFill>
                  <a:srgbClr val="0000FF"/>
                </a:solidFill>
              </a:rPr>
              <a:t>N</a:t>
            </a:r>
            <a:r>
              <a:rPr lang="en-US" baseline="-25000" dirty="0" err="1">
                <a:solidFill>
                  <a:srgbClr val="0000FF"/>
                </a:solidFill>
              </a:rPr>
              <a:t>f</a:t>
            </a:r>
            <a:r>
              <a:rPr lang="en-US" dirty="0">
                <a:solidFill>
                  <a:srgbClr val="0000FF"/>
                </a:solidFill>
              </a:rPr>
              <a:t>)</a:t>
            </a:r>
          </a:p>
        </p:txBody>
      </p:sp>
      <p:sp>
        <p:nvSpPr>
          <p:cNvPr id="3" name="Oval 2">
            <a:extLst>
              <a:ext uri="{FF2B5EF4-FFF2-40B4-BE49-F238E27FC236}">
                <a16:creationId xmlns="" xmlns:a16="http://schemas.microsoft.com/office/drawing/2014/main" id="{5C3BA1AE-3177-422A-ADB2-02EA633B09D1}"/>
              </a:ext>
            </a:extLst>
          </p:cNvPr>
          <p:cNvSpPr/>
          <p:nvPr/>
        </p:nvSpPr>
        <p:spPr>
          <a:xfrm>
            <a:off x="2265792" y="3913910"/>
            <a:ext cx="182880" cy="18288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3478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1" dur="20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4" dur="20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7" dur="20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0" dur="20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2000"/>
                            </p:stCondLst>
                            <p:childTnLst>
                              <p:par>
                                <p:cTn id="6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" grpId="0"/>
      <p:bldP spid="76" grpId="0"/>
      <p:bldP spid="77" grpId="0"/>
      <p:bldP spid="112" grpId="0" animBg="1"/>
      <p:bldP spid="121" grpId="0"/>
      <p:bldP spid="125" grpId="0"/>
      <p:bldP spid="126" grpId="0" animBg="1"/>
      <p:bldP spid="127" grpId="0" animBg="1"/>
      <p:bldP spid="129" grpId="0"/>
      <p:bldP spid="130" grpId="0"/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" name="Rounded Rectangle 248"/>
          <p:cNvSpPr/>
          <p:nvPr/>
        </p:nvSpPr>
        <p:spPr>
          <a:xfrm>
            <a:off x="370140" y="844059"/>
            <a:ext cx="5549996" cy="5806124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8" name="Rounded Rectangle 247"/>
          <p:cNvSpPr/>
          <p:nvPr/>
        </p:nvSpPr>
        <p:spPr>
          <a:xfrm>
            <a:off x="5987379" y="3230792"/>
            <a:ext cx="2970946" cy="3336409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7" name="Rounded Rectangle 246"/>
          <p:cNvSpPr/>
          <p:nvPr/>
        </p:nvSpPr>
        <p:spPr>
          <a:xfrm>
            <a:off x="5982482" y="844058"/>
            <a:ext cx="2992000" cy="2306848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8"/>
          <p:cNvSpPr/>
          <p:nvPr/>
        </p:nvSpPr>
        <p:spPr>
          <a:xfrm>
            <a:off x="1148838" y="2439744"/>
            <a:ext cx="4414684" cy="3038167"/>
          </a:xfrm>
          <a:custGeom>
            <a:avLst/>
            <a:gdLst>
              <a:gd name="connsiteX0" fmla="*/ 0 w 4414684"/>
              <a:gd name="connsiteY0" fmla="*/ 3038167 h 3038167"/>
              <a:gd name="connsiteX1" fmla="*/ 521110 w 4414684"/>
              <a:gd name="connsiteY1" fmla="*/ 2163096 h 3038167"/>
              <a:gd name="connsiteX2" fmla="*/ 1189703 w 4414684"/>
              <a:gd name="connsiteY2" fmla="*/ 1543664 h 3038167"/>
              <a:gd name="connsiteX3" fmla="*/ 2143432 w 4414684"/>
              <a:gd name="connsiteY3" fmla="*/ 993058 h 3038167"/>
              <a:gd name="connsiteX4" fmla="*/ 4414684 w 4414684"/>
              <a:gd name="connsiteY4" fmla="*/ 0 h 30381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414684" h="3038167">
                <a:moveTo>
                  <a:pt x="0" y="3038167"/>
                </a:moveTo>
                <a:cubicBezTo>
                  <a:pt x="161413" y="2725173"/>
                  <a:pt x="322826" y="2412180"/>
                  <a:pt x="521110" y="2163096"/>
                </a:cubicBezTo>
                <a:cubicBezTo>
                  <a:pt x="719394" y="1914012"/>
                  <a:pt x="919316" y="1738670"/>
                  <a:pt x="1189703" y="1543664"/>
                </a:cubicBezTo>
                <a:cubicBezTo>
                  <a:pt x="1460090" y="1348658"/>
                  <a:pt x="1605935" y="1250335"/>
                  <a:pt x="2143432" y="993058"/>
                </a:cubicBezTo>
                <a:cubicBezTo>
                  <a:pt x="2680929" y="735781"/>
                  <a:pt x="3547806" y="367890"/>
                  <a:pt x="4414684" y="0"/>
                </a:cubicBezTo>
              </a:path>
            </a:pathLst>
          </a:custGeom>
          <a:noFill/>
          <a:ln w="25400">
            <a:solidFill>
              <a:srgbClr val="00B0F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Freeform 9"/>
          <p:cNvSpPr/>
          <p:nvPr/>
        </p:nvSpPr>
        <p:spPr>
          <a:xfrm>
            <a:off x="1139006" y="4258711"/>
            <a:ext cx="4444180" cy="1248697"/>
          </a:xfrm>
          <a:custGeom>
            <a:avLst/>
            <a:gdLst>
              <a:gd name="connsiteX0" fmla="*/ 0 w 4444180"/>
              <a:gd name="connsiteY0" fmla="*/ 1248697 h 1248697"/>
              <a:gd name="connsiteX1" fmla="*/ 540774 w 4444180"/>
              <a:gd name="connsiteY1" fmla="*/ 344129 h 1248697"/>
              <a:gd name="connsiteX2" fmla="*/ 1317522 w 4444180"/>
              <a:gd name="connsiteY2" fmla="*/ 127820 h 1248697"/>
              <a:gd name="connsiteX3" fmla="*/ 2182761 w 4444180"/>
              <a:gd name="connsiteY3" fmla="*/ 78658 h 1248697"/>
              <a:gd name="connsiteX4" fmla="*/ 4444180 w 4444180"/>
              <a:gd name="connsiteY4" fmla="*/ 0 h 1248697"/>
              <a:gd name="connsiteX0" fmla="*/ 0 w 4444180"/>
              <a:gd name="connsiteY0" fmla="*/ 1248697 h 1248697"/>
              <a:gd name="connsiteX1" fmla="*/ 588900 w 4444180"/>
              <a:gd name="connsiteY1" fmla="*/ 352150 h 1248697"/>
              <a:gd name="connsiteX2" fmla="*/ 1317522 w 4444180"/>
              <a:gd name="connsiteY2" fmla="*/ 127820 h 1248697"/>
              <a:gd name="connsiteX3" fmla="*/ 2182761 w 4444180"/>
              <a:gd name="connsiteY3" fmla="*/ 78658 h 1248697"/>
              <a:gd name="connsiteX4" fmla="*/ 4444180 w 4444180"/>
              <a:gd name="connsiteY4" fmla="*/ 0 h 12486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444180" h="1248697">
                <a:moveTo>
                  <a:pt x="0" y="1248697"/>
                </a:moveTo>
                <a:cubicBezTo>
                  <a:pt x="160593" y="889819"/>
                  <a:pt x="369313" y="538963"/>
                  <a:pt x="588900" y="352150"/>
                </a:cubicBezTo>
                <a:cubicBezTo>
                  <a:pt x="808487" y="165337"/>
                  <a:pt x="1051879" y="173402"/>
                  <a:pt x="1317522" y="127820"/>
                </a:cubicBezTo>
                <a:cubicBezTo>
                  <a:pt x="1583166" y="82238"/>
                  <a:pt x="2182761" y="78658"/>
                  <a:pt x="2182761" y="78658"/>
                </a:cubicBezTo>
                <a:lnTo>
                  <a:pt x="4444180" y="0"/>
                </a:lnTo>
              </a:path>
            </a:pathLst>
          </a:custGeom>
          <a:noFill/>
          <a:ln w="25400">
            <a:solidFill>
              <a:srgbClr val="00B0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74" name="Straight Connector 73"/>
          <p:cNvCxnSpPr/>
          <p:nvPr/>
        </p:nvCxnSpPr>
        <p:spPr>
          <a:xfrm>
            <a:off x="-125861" y="3408217"/>
            <a:ext cx="3474720" cy="0"/>
          </a:xfrm>
          <a:prstGeom prst="line">
            <a:avLst/>
          </a:prstGeom>
          <a:ln w="12700">
            <a:solidFill>
              <a:srgbClr val="FF0000"/>
            </a:solidFill>
            <a:prstDash val="dash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5" name="Straight Connector 74"/>
          <p:cNvCxnSpPr/>
          <p:nvPr/>
        </p:nvCxnSpPr>
        <p:spPr>
          <a:xfrm>
            <a:off x="1076450" y="4320988"/>
            <a:ext cx="3108960" cy="0"/>
          </a:xfrm>
          <a:prstGeom prst="line">
            <a:avLst/>
          </a:prstGeom>
          <a:ln w="12700">
            <a:solidFill>
              <a:srgbClr val="FF0000"/>
            </a:solidFill>
            <a:prstDash val="dash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9" name="Straight Connector 88"/>
          <p:cNvCxnSpPr/>
          <p:nvPr/>
        </p:nvCxnSpPr>
        <p:spPr>
          <a:xfrm>
            <a:off x="3337976" y="3408217"/>
            <a:ext cx="0" cy="2834640"/>
          </a:xfrm>
          <a:prstGeom prst="line">
            <a:avLst/>
          </a:prstGeom>
          <a:ln w="12700">
            <a:solidFill>
              <a:srgbClr val="FF0000"/>
            </a:solidFill>
            <a:prstDash val="dash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2" name="Straight Connector 91"/>
          <p:cNvCxnSpPr/>
          <p:nvPr/>
        </p:nvCxnSpPr>
        <p:spPr>
          <a:xfrm flipH="1">
            <a:off x="2638425" y="4304944"/>
            <a:ext cx="699551" cy="1190977"/>
          </a:xfrm>
          <a:prstGeom prst="line">
            <a:avLst/>
          </a:prstGeom>
          <a:ln w="12700">
            <a:solidFill>
              <a:srgbClr val="FF0000"/>
            </a:solidFill>
            <a:prstDash val="dash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93" name="Group 92"/>
          <p:cNvGrpSpPr/>
          <p:nvPr/>
        </p:nvGrpSpPr>
        <p:grpSpPr>
          <a:xfrm>
            <a:off x="3292256" y="3367931"/>
            <a:ext cx="91440" cy="91440"/>
            <a:chOff x="7888007" y="1391512"/>
            <a:chExt cx="91440" cy="91440"/>
          </a:xfrm>
        </p:grpSpPr>
        <p:sp>
          <p:nvSpPr>
            <p:cNvPr id="94" name="Rectangle 93"/>
            <p:cNvSpPr/>
            <p:nvPr/>
          </p:nvSpPr>
          <p:spPr>
            <a:xfrm>
              <a:off x="7888007" y="1391512"/>
              <a:ext cx="91440" cy="9144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95" name="Straight Connector 94"/>
            <p:cNvCxnSpPr>
              <a:stCxn id="94" idx="0"/>
              <a:endCxn id="94" idx="2"/>
            </p:cNvCxnSpPr>
            <p:nvPr/>
          </p:nvCxnSpPr>
          <p:spPr>
            <a:xfrm>
              <a:off x="7933727" y="1391512"/>
              <a:ext cx="0" cy="91440"/>
            </a:xfrm>
            <a:prstGeom prst="line">
              <a:avLst/>
            </a:prstGeom>
            <a:ln w="6350"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6" name="Straight Connector 95"/>
            <p:cNvCxnSpPr>
              <a:stCxn id="94" idx="1"/>
              <a:endCxn id="94" idx="3"/>
            </p:cNvCxnSpPr>
            <p:nvPr/>
          </p:nvCxnSpPr>
          <p:spPr>
            <a:xfrm>
              <a:off x="7888007" y="1437232"/>
              <a:ext cx="91440" cy="0"/>
            </a:xfrm>
            <a:prstGeom prst="line">
              <a:avLst/>
            </a:prstGeom>
            <a:ln w="9525"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7" name="Group 96"/>
          <p:cNvGrpSpPr/>
          <p:nvPr/>
        </p:nvGrpSpPr>
        <p:grpSpPr>
          <a:xfrm>
            <a:off x="3284486" y="4275268"/>
            <a:ext cx="91440" cy="91440"/>
            <a:chOff x="7888007" y="1391512"/>
            <a:chExt cx="91440" cy="91440"/>
          </a:xfrm>
        </p:grpSpPr>
        <p:sp>
          <p:nvSpPr>
            <p:cNvPr id="98" name="Rectangle 97"/>
            <p:cNvSpPr/>
            <p:nvPr/>
          </p:nvSpPr>
          <p:spPr>
            <a:xfrm>
              <a:off x="7888007" y="1391512"/>
              <a:ext cx="91440" cy="9144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99" name="Straight Connector 98"/>
            <p:cNvCxnSpPr>
              <a:stCxn id="98" idx="0"/>
              <a:endCxn id="98" idx="2"/>
            </p:cNvCxnSpPr>
            <p:nvPr/>
          </p:nvCxnSpPr>
          <p:spPr>
            <a:xfrm>
              <a:off x="7933727" y="1391512"/>
              <a:ext cx="0" cy="91440"/>
            </a:xfrm>
            <a:prstGeom prst="line">
              <a:avLst/>
            </a:prstGeom>
            <a:ln w="6350"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Straight Connector 99"/>
            <p:cNvCxnSpPr>
              <a:stCxn id="98" idx="1"/>
              <a:endCxn id="98" idx="3"/>
            </p:cNvCxnSpPr>
            <p:nvPr/>
          </p:nvCxnSpPr>
          <p:spPr>
            <a:xfrm>
              <a:off x="7888007" y="1437232"/>
              <a:ext cx="91440" cy="0"/>
            </a:xfrm>
            <a:prstGeom prst="line">
              <a:avLst/>
            </a:prstGeom>
            <a:ln w="9525"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7" name="TextBox 116"/>
          <p:cNvSpPr txBox="1"/>
          <p:nvPr/>
        </p:nvSpPr>
        <p:spPr>
          <a:xfrm>
            <a:off x="2945588" y="2789733"/>
            <a:ext cx="1048313" cy="52322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400" dirty="0" err="1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</a:t>
            </a:r>
            <a:r>
              <a:rPr lang="en-US" sz="1400" baseline="-25000" dirty="0" err="1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</a:t>
            </a:r>
            <a:r>
              <a:rPr lang="en-US" sz="1400" dirty="0" err="1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.S</a:t>
            </a:r>
            <a:r>
              <a:rPr lang="en-US" sz="1400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[MPa]</a:t>
            </a:r>
          </a:p>
          <a:p>
            <a:pPr algn="ctr"/>
            <a:r>
              <a:rPr lang="en-US" sz="1400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588</a:t>
            </a:r>
          </a:p>
        </p:txBody>
      </p:sp>
      <p:sp>
        <p:nvSpPr>
          <p:cNvPr id="118" name="TextBox 117"/>
          <p:cNvSpPr txBox="1"/>
          <p:nvPr/>
        </p:nvSpPr>
        <p:spPr>
          <a:xfrm>
            <a:off x="3383697" y="4145583"/>
            <a:ext cx="1280160" cy="45720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Stress [MPa]</a:t>
            </a:r>
          </a:p>
          <a:p>
            <a:pPr algn="ctr"/>
            <a:r>
              <a:rPr lang="en-US" sz="1400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330.45</a:t>
            </a:r>
          </a:p>
        </p:txBody>
      </p:sp>
      <p:sp>
        <p:nvSpPr>
          <p:cNvPr id="186" name="TextBox 185"/>
          <p:cNvSpPr txBox="1"/>
          <p:nvPr/>
        </p:nvSpPr>
        <p:spPr>
          <a:xfrm>
            <a:off x="4234330" y="3825510"/>
            <a:ext cx="1097280" cy="45720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400" dirty="0" err="1">
                <a:solidFill>
                  <a:srgbClr val="FFFF00"/>
                </a:solidFill>
                <a:latin typeface="Symbol" panose="05050102010706020507" pitchFamily="18" charset="2"/>
                <a:cs typeface="Arial" panose="020B0604020202020204" pitchFamily="34" charset="0"/>
              </a:rPr>
              <a:t>s</a:t>
            </a:r>
            <a:r>
              <a:rPr lang="en-US" sz="1400" baseline="-25000" dirty="0" err="1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max</a:t>
            </a:r>
            <a:r>
              <a:rPr lang="en-US" sz="1400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[MPa]</a:t>
            </a:r>
          </a:p>
          <a:p>
            <a:pPr algn="ctr"/>
            <a:r>
              <a:rPr lang="en-US" sz="1400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340</a:t>
            </a:r>
          </a:p>
        </p:txBody>
      </p:sp>
      <p:sp>
        <p:nvSpPr>
          <p:cNvPr id="187" name="TextBox 186"/>
          <p:cNvSpPr txBox="1"/>
          <p:nvPr/>
        </p:nvSpPr>
        <p:spPr>
          <a:xfrm>
            <a:off x="3803420" y="2391494"/>
            <a:ext cx="1280160" cy="52322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400" dirty="0" err="1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</a:t>
            </a:r>
            <a:r>
              <a:rPr lang="en-US" sz="1400" baseline="-25000" dirty="0" err="1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</a:t>
            </a:r>
            <a:r>
              <a:rPr lang="en-US" sz="1400" dirty="0" err="1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.S</a:t>
            </a:r>
            <a:r>
              <a:rPr lang="en-US" sz="1400" baseline="-25000" dirty="0" err="1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max</a:t>
            </a:r>
            <a:r>
              <a:rPr lang="en-US" sz="1400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[MPa]</a:t>
            </a:r>
          </a:p>
          <a:p>
            <a:pPr algn="ctr"/>
            <a:r>
              <a:rPr lang="en-US" sz="1400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700</a:t>
            </a:r>
          </a:p>
        </p:txBody>
      </p:sp>
      <p:sp>
        <p:nvSpPr>
          <p:cNvPr id="188" name="Rectangle 187"/>
          <p:cNvSpPr/>
          <p:nvPr/>
        </p:nvSpPr>
        <p:spPr>
          <a:xfrm>
            <a:off x="-18107" y="1534435"/>
            <a:ext cx="366820" cy="4172179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58" name="Group 57"/>
          <p:cNvGrpSpPr/>
          <p:nvPr/>
        </p:nvGrpSpPr>
        <p:grpSpPr>
          <a:xfrm>
            <a:off x="1129173" y="1456518"/>
            <a:ext cx="91440" cy="4050890"/>
            <a:chOff x="2300748" y="943897"/>
            <a:chExt cx="91440" cy="4050890"/>
          </a:xfrm>
        </p:grpSpPr>
        <p:cxnSp>
          <p:nvCxnSpPr>
            <p:cNvPr id="5" name="Straight Arrow Connector 4"/>
            <p:cNvCxnSpPr/>
            <p:nvPr/>
          </p:nvCxnSpPr>
          <p:spPr>
            <a:xfrm flipV="1">
              <a:off x="2300748" y="943897"/>
              <a:ext cx="0" cy="4050890"/>
            </a:xfrm>
            <a:prstGeom prst="straightConnector1">
              <a:avLst/>
            </a:prstGeom>
            <a:ln w="9525">
              <a:solidFill>
                <a:schemeClr val="tx1"/>
              </a:solidFill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/>
            <p:nvPr/>
          </p:nvCxnSpPr>
          <p:spPr>
            <a:xfrm>
              <a:off x="2300748" y="1789471"/>
              <a:ext cx="91440" cy="0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Connector 35"/>
            <p:cNvCxnSpPr/>
            <p:nvPr/>
          </p:nvCxnSpPr>
          <p:spPr>
            <a:xfrm>
              <a:off x="2300748" y="1961535"/>
              <a:ext cx="45720" cy="0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Connector 36"/>
            <p:cNvCxnSpPr/>
            <p:nvPr/>
          </p:nvCxnSpPr>
          <p:spPr>
            <a:xfrm>
              <a:off x="2300748" y="2138516"/>
              <a:ext cx="91440" cy="0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/>
            <p:cNvCxnSpPr/>
            <p:nvPr/>
          </p:nvCxnSpPr>
          <p:spPr>
            <a:xfrm>
              <a:off x="2300748" y="2310580"/>
              <a:ext cx="45720" cy="0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/>
            <p:cNvCxnSpPr/>
            <p:nvPr/>
          </p:nvCxnSpPr>
          <p:spPr>
            <a:xfrm>
              <a:off x="2300748" y="2497394"/>
              <a:ext cx="91440" cy="0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/>
            <p:cNvCxnSpPr/>
            <p:nvPr/>
          </p:nvCxnSpPr>
          <p:spPr>
            <a:xfrm>
              <a:off x="2300748" y="2669458"/>
              <a:ext cx="45720" cy="0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/>
            <p:cNvCxnSpPr/>
            <p:nvPr/>
          </p:nvCxnSpPr>
          <p:spPr>
            <a:xfrm>
              <a:off x="2300748" y="2846436"/>
              <a:ext cx="91440" cy="0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/>
            <p:cNvCxnSpPr/>
            <p:nvPr/>
          </p:nvCxnSpPr>
          <p:spPr>
            <a:xfrm>
              <a:off x="2300748" y="3018500"/>
              <a:ext cx="45720" cy="0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/>
            <p:cNvCxnSpPr/>
            <p:nvPr/>
          </p:nvCxnSpPr>
          <p:spPr>
            <a:xfrm>
              <a:off x="2300748" y="3205314"/>
              <a:ext cx="91440" cy="0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/>
            <p:cNvCxnSpPr/>
            <p:nvPr/>
          </p:nvCxnSpPr>
          <p:spPr>
            <a:xfrm>
              <a:off x="2300748" y="3377378"/>
              <a:ext cx="45720" cy="0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/>
            <p:cNvCxnSpPr/>
            <p:nvPr/>
          </p:nvCxnSpPr>
          <p:spPr>
            <a:xfrm>
              <a:off x="2300748" y="3574022"/>
              <a:ext cx="91440" cy="0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/>
            <p:cNvCxnSpPr/>
            <p:nvPr/>
          </p:nvCxnSpPr>
          <p:spPr>
            <a:xfrm>
              <a:off x="2300748" y="3746086"/>
              <a:ext cx="45720" cy="0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Straight Connector 46"/>
            <p:cNvCxnSpPr/>
            <p:nvPr/>
          </p:nvCxnSpPr>
          <p:spPr>
            <a:xfrm>
              <a:off x="2300748" y="3913235"/>
              <a:ext cx="91440" cy="0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Connector 47"/>
            <p:cNvCxnSpPr/>
            <p:nvPr/>
          </p:nvCxnSpPr>
          <p:spPr>
            <a:xfrm>
              <a:off x="2300748" y="4085299"/>
              <a:ext cx="45720" cy="0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Straight Connector 48"/>
            <p:cNvCxnSpPr/>
            <p:nvPr/>
          </p:nvCxnSpPr>
          <p:spPr>
            <a:xfrm>
              <a:off x="2300748" y="4272107"/>
              <a:ext cx="91440" cy="0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Connector 49"/>
            <p:cNvCxnSpPr/>
            <p:nvPr/>
          </p:nvCxnSpPr>
          <p:spPr>
            <a:xfrm>
              <a:off x="2300748" y="4444171"/>
              <a:ext cx="45720" cy="0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Connector 50"/>
            <p:cNvCxnSpPr/>
            <p:nvPr/>
          </p:nvCxnSpPr>
          <p:spPr>
            <a:xfrm>
              <a:off x="2300748" y="4621147"/>
              <a:ext cx="91440" cy="0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Connector 51"/>
            <p:cNvCxnSpPr/>
            <p:nvPr/>
          </p:nvCxnSpPr>
          <p:spPr>
            <a:xfrm>
              <a:off x="2300748" y="4793211"/>
              <a:ext cx="45720" cy="0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Connector 54"/>
            <p:cNvCxnSpPr/>
            <p:nvPr/>
          </p:nvCxnSpPr>
          <p:spPr>
            <a:xfrm>
              <a:off x="2300748" y="1430597"/>
              <a:ext cx="91440" cy="0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Connector 55"/>
            <p:cNvCxnSpPr/>
            <p:nvPr/>
          </p:nvCxnSpPr>
          <p:spPr>
            <a:xfrm>
              <a:off x="2300748" y="1602661"/>
              <a:ext cx="45720" cy="0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9" name="Rectangle 188"/>
          <p:cNvSpPr/>
          <p:nvPr/>
        </p:nvSpPr>
        <p:spPr>
          <a:xfrm>
            <a:off x="1078538" y="5531613"/>
            <a:ext cx="4240213" cy="91773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6" name="Straight Arrow Connector 5"/>
          <p:cNvCxnSpPr/>
          <p:nvPr/>
        </p:nvCxnSpPr>
        <p:spPr>
          <a:xfrm>
            <a:off x="1129173" y="5492659"/>
            <a:ext cx="4572000" cy="0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1006270" y="5492662"/>
            <a:ext cx="28405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0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1698683" y="5507408"/>
            <a:ext cx="43313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0.5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2410076" y="5516854"/>
            <a:ext cx="43313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1.0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3158850" y="5502774"/>
            <a:ext cx="43313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1.5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3909065" y="5495921"/>
            <a:ext cx="43313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2.0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4637261" y="5507408"/>
            <a:ext cx="43313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2.5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355294" y="5505751"/>
            <a:ext cx="43313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3.0</a:t>
            </a:r>
          </a:p>
        </p:txBody>
      </p:sp>
      <p:grpSp>
        <p:nvGrpSpPr>
          <p:cNvPr id="121" name="Group 120"/>
          <p:cNvGrpSpPr/>
          <p:nvPr/>
        </p:nvGrpSpPr>
        <p:grpSpPr>
          <a:xfrm>
            <a:off x="1501078" y="5411055"/>
            <a:ext cx="4058991" cy="91440"/>
            <a:chOff x="2672653" y="4898434"/>
            <a:chExt cx="4058991" cy="91440"/>
          </a:xfrm>
        </p:grpSpPr>
        <p:cxnSp>
          <p:nvCxnSpPr>
            <p:cNvPr id="59" name="Straight Connector 58"/>
            <p:cNvCxnSpPr/>
            <p:nvPr/>
          </p:nvCxnSpPr>
          <p:spPr>
            <a:xfrm rot="5400000">
              <a:off x="2974257" y="4944154"/>
              <a:ext cx="91440" cy="0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Straight Connector 59"/>
            <p:cNvCxnSpPr/>
            <p:nvPr/>
          </p:nvCxnSpPr>
          <p:spPr>
            <a:xfrm rot="5400000">
              <a:off x="2649793" y="4967014"/>
              <a:ext cx="45720" cy="0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Connector 60"/>
            <p:cNvCxnSpPr/>
            <p:nvPr/>
          </p:nvCxnSpPr>
          <p:spPr>
            <a:xfrm rot="5400000">
              <a:off x="3716577" y="4944154"/>
              <a:ext cx="91440" cy="0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61"/>
            <p:cNvCxnSpPr/>
            <p:nvPr/>
          </p:nvCxnSpPr>
          <p:spPr>
            <a:xfrm rot="5400000">
              <a:off x="3392113" y="4967014"/>
              <a:ext cx="45720" cy="0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Connector 62"/>
            <p:cNvCxnSpPr/>
            <p:nvPr/>
          </p:nvCxnSpPr>
          <p:spPr>
            <a:xfrm rot="5400000">
              <a:off x="4468746" y="4944154"/>
              <a:ext cx="91440" cy="0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Straight Connector 63"/>
            <p:cNvCxnSpPr/>
            <p:nvPr/>
          </p:nvCxnSpPr>
          <p:spPr>
            <a:xfrm rot="5400000">
              <a:off x="4144282" y="4967014"/>
              <a:ext cx="45720" cy="0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Connector 64"/>
            <p:cNvCxnSpPr/>
            <p:nvPr/>
          </p:nvCxnSpPr>
          <p:spPr>
            <a:xfrm rot="5400000">
              <a:off x="5201248" y="4944154"/>
              <a:ext cx="91440" cy="0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Straight Connector 65"/>
            <p:cNvCxnSpPr/>
            <p:nvPr/>
          </p:nvCxnSpPr>
          <p:spPr>
            <a:xfrm rot="5400000">
              <a:off x="4876784" y="4967014"/>
              <a:ext cx="45720" cy="0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Straight Connector 66"/>
            <p:cNvCxnSpPr/>
            <p:nvPr/>
          </p:nvCxnSpPr>
          <p:spPr>
            <a:xfrm rot="5400000">
              <a:off x="5933752" y="4944154"/>
              <a:ext cx="91440" cy="0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Straight Connector 67"/>
            <p:cNvCxnSpPr/>
            <p:nvPr/>
          </p:nvCxnSpPr>
          <p:spPr>
            <a:xfrm rot="5400000">
              <a:off x="5609288" y="4967014"/>
              <a:ext cx="45720" cy="0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Straight Connector 68"/>
            <p:cNvCxnSpPr/>
            <p:nvPr/>
          </p:nvCxnSpPr>
          <p:spPr>
            <a:xfrm rot="5400000">
              <a:off x="6685924" y="4944154"/>
              <a:ext cx="91440" cy="0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Straight Connector 69"/>
            <p:cNvCxnSpPr/>
            <p:nvPr/>
          </p:nvCxnSpPr>
          <p:spPr>
            <a:xfrm rot="5400000">
              <a:off x="6361460" y="4967014"/>
              <a:ext cx="45720" cy="0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1" name="Group 100"/>
          <p:cNvGrpSpPr/>
          <p:nvPr/>
        </p:nvGrpSpPr>
        <p:grpSpPr>
          <a:xfrm>
            <a:off x="3290367" y="5453628"/>
            <a:ext cx="91440" cy="91440"/>
            <a:chOff x="7888007" y="1391512"/>
            <a:chExt cx="91440" cy="91440"/>
          </a:xfrm>
        </p:grpSpPr>
        <p:sp>
          <p:nvSpPr>
            <p:cNvPr id="102" name="Rectangle 101"/>
            <p:cNvSpPr/>
            <p:nvPr/>
          </p:nvSpPr>
          <p:spPr>
            <a:xfrm>
              <a:off x="7888007" y="1391512"/>
              <a:ext cx="91440" cy="9144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103" name="Straight Connector 102"/>
            <p:cNvCxnSpPr>
              <a:stCxn id="102" idx="0"/>
              <a:endCxn id="102" idx="2"/>
            </p:cNvCxnSpPr>
            <p:nvPr/>
          </p:nvCxnSpPr>
          <p:spPr>
            <a:xfrm>
              <a:off x="7933727" y="1391512"/>
              <a:ext cx="0" cy="91440"/>
            </a:xfrm>
            <a:prstGeom prst="line">
              <a:avLst/>
            </a:prstGeom>
            <a:ln w="6350"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Straight Connector 103"/>
            <p:cNvCxnSpPr>
              <a:stCxn id="102" idx="1"/>
              <a:endCxn id="102" idx="3"/>
            </p:cNvCxnSpPr>
            <p:nvPr/>
          </p:nvCxnSpPr>
          <p:spPr>
            <a:xfrm>
              <a:off x="7888007" y="1437232"/>
              <a:ext cx="91440" cy="0"/>
            </a:xfrm>
            <a:prstGeom prst="line">
              <a:avLst/>
            </a:prstGeom>
            <a:ln w="9525"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5" name="Group 104"/>
          <p:cNvGrpSpPr/>
          <p:nvPr/>
        </p:nvGrpSpPr>
        <p:grpSpPr>
          <a:xfrm>
            <a:off x="2595637" y="5463112"/>
            <a:ext cx="91440" cy="91440"/>
            <a:chOff x="7888007" y="1391512"/>
            <a:chExt cx="91440" cy="91440"/>
          </a:xfrm>
        </p:grpSpPr>
        <p:sp>
          <p:nvSpPr>
            <p:cNvPr id="106" name="Rectangle 105"/>
            <p:cNvSpPr/>
            <p:nvPr/>
          </p:nvSpPr>
          <p:spPr>
            <a:xfrm>
              <a:off x="7888007" y="1391512"/>
              <a:ext cx="91440" cy="9144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107" name="Straight Connector 106"/>
            <p:cNvCxnSpPr>
              <a:stCxn id="106" idx="0"/>
              <a:endCxn id="106" idx="2"/>
            </p:cNvCxnSpPr>
            <p:nvPr/>
          </p:nvCxnSpPr>
          <p:spPr>
            <a:xfrm>
              <a:off x="7933727" y="1391512"/>
              <a:ext cx="0" cy="91440"/>
            </a:xfrm>
            <a:prstGeom prst="line">
              <a:avLst/>
            </a:prstGeom>
            <a:ln w="6350"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Straight Connector 107"/>
            <p:cNvCxnSpPr>
              <a:stCxn id="106" idx="1"/>
              <a:endCxn id="106" idx="3"/>
            </p:cNvCxnSpPr>
            <p:nvPr/>
          </p:nvCxnSpPr>
          <p:spPr>
            <a:xfrm>
              <a:off x="7888007" y="1437232"/>
              <a:ext cx="91440" cy="0"/>
            </a:xfrm>
            <a:prstGeom prst="line">
              <a:avLst/>
            </a:prstGeom>
            <a:ln w="9525"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9" name="TextBox 118"/>
          <p:cNvSpPr txBox="1"/>
          <p:nvPr/>
        </p:nvSpPr>
        <p:spPr>
          <a:xfrm>
            <a:off x="3114011" y="5959975"/>
            <a:ext cx="822960" cy="450066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srgbClr val="FFFF00"/>
                </a:solidFill>
                <a:latin typeface="Symbol" panose="05050102010706020507" pitchFamily="18" charset="2"/>
                <a:cs typeface="Arial" panose="020B0604020202020204" pitchFamily="34" charset="0"/>
              </a:rPr>
              <a:t>e</a:t>
            </a:r>
            <a:endParaRPr lang="en-US" sz="1400" baseline="-25000" dirty="0">
              <a:solidFill>
                <a:srgbClr val="FFFF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1400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1.5 (%)</a:t>
            </a:r>
          </a:p>
        </p:txBody>
      </p:sp>
      <p:sp>
        <p:nvSpPr>
          <p:cNvPr id="120" name="TextBox 119"/>
          <p:cNvSpPr txBox="1"/>
          <p:nvPr/>
        </p:nvSpPr>
        <p:spPr>
          <a:xfrm>
            <a:off x="1741142" y="5959975"/>
            <a:ext cx="859536" cy="450066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400" dirty="0" err="1">
                <a:solidFill>
                  <a:srgbClr val="FFFF00"/>
                </a:solidFill>
                <a:latin typeface="Symbol" panose="05050102010706020507" pitchFamily="18" charset="2"/>
                <a:cs typeface="Arial" panose="020B0604020202020204" pitchFamily="34" charset="0"/>
              </a:rPr>
              <a:t>e</a:t>
            </a:r>
            <a:r>
              <a:rPr lang="en-US" sz="1400" baseline="-25000" dirty="0" err="1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plastic</a:t>
            </a:r>
            <a:r>
              <a:rPr lang="en-US" sz="1400" baseline="-25000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algn="ctr"/>
            <a:r>
              <a:rPr lang="en-US" sz="1400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1.0 (%)</a:t>
            </a:r>
          </a:p>
        </p:txBody>
      </p:sp>
      <p:sp>
        <p:nvSpPr>
          <p:cNvPr id="184" name="TextBox 183"/>
          <p:cNvSpPr txBox="1"/>
          <p:nvPr/>
        </p:nvSpPr>
        <p:spPr>
          <a:xfrm>
            <a:off x="2418121" y="5959975"/>
            <a:ext cx="965576" cy="52322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1400" dirty="0" err="1">
                <a:solidFill>
                  <a:srgbClr val="FFFF00"/>
                </a:solidFill>
                <a:latin typeface="Symbol" panose="05050102010706020507" pitchFamily="18" charset="2"/>
                <a:cs typeface="Arial" panose="020B0604020202020204" pitchFamily="34" charset="0"/>
              </a:rPr>
              <a:t>e</a:t>
            </a:r>
            <a:r>
              <a:rPr lang="en-US" sz="1400" baseline="-25000" dirty="0" err="1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max</a:t>
            </a:r>
            <a:r>
              <a:rPr lang="en-US" sz="1400" baseline="-25000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plastic</a:t>
            </a:r>
            <a:r>
              <a:rPr lang="en-US" sz="1400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algn="ctr"/>
            <a:r>
              <a:rPr lang="en-US" sz="1400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1.58(%)</a:t>
            </a:r>
          </a:p>
        </p:txBody>
      </p:sp>
      <p:sp>
        <p:nvSpPr>
          <p:cNvPr id="185" name="TextBox 184"/>
          <p:cNvSpPr txBox="1"/>
          <p:nvPr/>
        </p:nvSpPr>
        <p:spPr>
          <a:xfrm>
            <a:off x="3806987" y="5959975"/>
            <a:ext cx="822960" cy="45720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400" dirty="0" err="1">
                <a:solidFill>
                  <a:srgbClr val="FFFF00"/>
                </a:solidFill>
                <a:latin typeface="Symbol" panose="05050102010706020507" pitchFamily="18" charset="2"/>
                <a:cs typeface="Arial" panose="020B0604020202020204" pitchFamily="34" charset="0"/>
              </a:rPr>
              <a:t>e</a:t>
            </a:r>
            <a:r>
              <a:rPr lang="en-US" sz="1400" baseline="-25000" dirty="0" err="1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max</a:t>
            </a:r>
            <a:endParaRPr lang="en-US" sz="1400" baseline="-25000" dirty="0">
              <a:solidFill>
                <a:srgbClr val="FFFF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1400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2.07(%)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53870" y="5340262"/>
            <a:ext cx="28405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0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615515" y="1785247"/>
            <a:ext cx="5822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1000</a:t>
            </a:r>
          </a:p>
        </p:txBody>
      </p:sp>
      <p:sp>
        <p:nvSpPr>
          <p:cNvPr id="191" name="TextBox 190"/>
          <p:cNvSpPr txBox="1"/>
          <p:nvPr/>
        </p:nvSpPr>
        <p:spPr>
          <a:xfrm>
            <a:off x="4694715" y="5658974"/>
            <a:ext cx="13121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Strain %(</a:t>
            </a:r>
            <a:r>
              <a:rPr lang="en-US" dirty="0">
                <a:latin typeface="Symbol" panose="05050102010706020507" pitchFamily="18" charset="2"/>
                <a:cs typeface="Arial" panose="020B0604020202020204" pitchFamily="34" charset="0"/>
              </a:rPr>
              <a:t>e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  <p:sp>
        <p:nvSpPr>
          <p:cNvPr id="192" name="TextBox 191"/>
          <p:cNvSpPr txBox="1"/>
          <p:nvPr/>
        </p:nvSpPr>
        <p:spPr>
          <a:xfrm>
            <a:off x="4234330" y="2118571"/>
            <a:ext cx="135966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err="1">
                <a:latin typeface="Arial" panose="020B0604020202020204" pitchFamily="34" charset="0"/>
                <a:cs typeface="Arial" panose="020B0604020202020204" pitchFamily="34" charset="0"/>
              </a:rPr>
              <a:t>Neuber</a:t>
            </a:r>
            <a:r>
              <a:rPr 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 Curve</a:t>
            </a:r>
          </a:p>
        </p:txBody>
      </p:sp>
      <p:sp>
        <p:nvSpPr>
          <p:cNvPr id="193" name="TextBox 192"/>
          <p:cNvSpPr txBox="1"/>
          <p:nvPr/>
        </p:nvSpPr>
        <p:spPr>
          <a:xfrm>
            <a:off x="4951265" y="4252023"/>
            <a:ext cx="9557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Cyclic</a:t>
            </a:r>
            <a:r>
              <a:rPr lang="en-US" sz="1400" b="1" dirty="0">
                <a:latin typeface="Symbol" panose="05050102010706020507" pitchFamily="18" charset="2"/>
                <a:cs typeface="Arial" panose="020B0604020202020204" pitchFamily="34" charset="0"/>
              </a:rPr>
              <a:t> s</a:t>
            </a:r>
            <a:r>
              <a:rPr 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r>
              <a:rPr lang="en-US" sz="1400" b="1" dirty="0">
                <a:latin typeface="Symbol" panose="05050102010706020507" pitchFamily="18" charset="2"/>
                <a:cs typeface="Arial" panose="020B0604020202020204" pitchFamily="34" charset="0"/>
              </a:rPr>
              <a:t>e</a:t>
            </a:r>
            <a:endParaRPr lang="en-US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10" name="Straight Arrow Connector 209"/>
          <p:cNvCxnSpPr/>
          <p:nvPr/>
        </p:nvCxnSpPr>
        <p:spPr>
          <a:xfrm>
            <a:off x="6702136" y="1407352"/>
            <a:ext cx="0" cy="1335737"/>
          </a:xfrm>
          <a:prstGeom prst="straightConnector1">
            <a:avLst/>
          </a:prstGeom>
          <a:ln w="12700">
            <a:solidFill>
              <a:schemeClr val="tx1"/>
            </a:solidFill>
            <a:headEnd type="arrow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1" name="Straight Arrow Connector 210"/>
          <p:cNvCxnSpPr/>
          <p:nvPr/>
        </p:nvCxnSpPr>
        <p:spPr>
          <a:xfrm flipH="1">
            <a:off x="6473712" y="2338551"/>
            <a:ext cx="1755888" cy="0"/>
          </a:xfrm>
          <a:prstGeom prst="straightConnector1">
            <a:avLst/>
          </a:prstGeom>
          <a:ln w="12700">
            <a:solidFill>
              <a:schemeClr val="tx1"/>
            </a:solidFill>
            <a:headEnd type="arrow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2" name="Straight Arrow Connector 211"/>
          <p:cNvCxnSpPr/>
          <p:nvPr/>
        </p:nvCxnSpPr>
        <p:spPr>
          <a:xfrm rot="5400000">
            <a:off x="7284543" y="1460170"/>
            <a:ext cx="0" cy="731520"/>
          </a:xfrm>
          <a:prstGeom prst="straightConnector1">
            <a:avLst/>
          </a:prstGeom>
          <a:ln w="12700">
            <a:prstDash val="dash"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13" name="Freeform 212"/>
          <p:cNvSpPr/>
          <p:nvPr/>
        </p:nvSpPr>
        <p:spPr>
          <a:xfrm>
            <a:off x="6691745" y="1833377"/>
            <a:ext cx="1215737" cy="831275"/>
          </a:xfrm>
          <a:custGeom>
            <a:avLst/>
            <a:gdLst>
              <a:gd name="connsiteX0" fmla="*/ 0 w 1215737"/>
              <a:gd name="connsiteY0" fmla="*/ 519547 h 831275"/>
              <a:gd name="connsiteX1" fmla="*/ 218210 w 1215737"/>
              <a:gd name="connsiteY1" fmla="*/ 10393 h 831275"/>
              <a:gd name="connsiteX2" fmla="*/ 394855 w 1215737"/>
              <a:gd name="connsiteY2" fmla="*/ 810493 h 831275"/>
              <a:gd name="connsiteX3" fmla="*/ 581891 w 1215737"/>
              <a:gd name="connsiteY3" fmla="*/ 2 h 831275"/>
              <a:gd name="connsiteX4" fmla="*/ 800100 w 1215737"/>
              <a:gd name="connsiteY4" fmla="*/ 820884 h 831275"/>
              <a:gd name="connsiteX5" fmla="*/ 997528 w 1215737"/>
              <a:gd name="connsiteY5" fmla="*/ 20784 h 831275"/>
              <a:gd name="connsiteX6" fmla="*/ 1215737 w 1215737"/>
              <a:gd name="connsiteY6" fmla="*/ 831275 h 831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5737" h="831275">
                <a:moveTo>
                  <a:pt x="0" y="519547"/>
                </a:moveTo>
                <a:cubicBezTo>
                  <a:pt x="76200" y="240724"/>
                  <a:pt x="152401" y="-38098"/>
                  <a:pt x="218210" y="10393"/>
                </a:cubicBezTo>
                <a:cubicBezTo>
                  <a:pt x="284019" y="58884"/>
                  <a:pt x="334242" y="812225"/>
                  <a:pt x="394855" y="810493"/>
                </a:cubicBezTo>
                <a:cubicBezTo>
                  <a:pt x="455468" y="808761"/>
                  <a:pt x="514350" y="-1730"/>
                  <a:pt x="581891" y="2"/>
                </a:cubicBezTo>
                <a:cubicBezTo>
                  <a:pt x="649432" y="1734"/>
                  <a:pt x="730827" y="817420"/>
                  <a:pt x="800100" y="820884"/>
                </a:cubicBezTo>
                <a:cubicBezTo>
                  <a:pt x="869373" y="824348"/>
                  <a:pt x="928255" y="19052"/>
                  <a:pt x="997528" y="20784"/>
                </a:cubicBezTo>
                <a:cubicBezTo>
                  <a:pt x="1066801" y="22516"/>
                  <a:pt x="1141269" y="426895"/>
                  <a:pt x="1215737" y="831275"/>
                </a:cubicBezTo>
              </a:path>
            </a:pathLst>
          </a:custGeom>
          <a:noFill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14" name="Straight Arrow Connector 213"/>
          <p:cNvCxnSpPr/>
          <p:nvPr/>
        </p:nvCxnSpPr>
        <p:spPr>
          <a:xfrm rot="5400000">
            <a:off x="7448604" y="2298892"/>
            <a:ext cx="0" cy="731520"/>
          </a:xfrm>
          <a:prstGeom prst="straightConnector1">
            <a:avLst/>
          </a:prstGeom>
          <a:ln w="12700">
            <a:prstDash val="dash"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15" name="TextBox 214"/>
          <p:cNvSpPr txBox="1"/>
          <p:nvPr/>
        </p:nvSpPr>
        <p:spPr>
          <a:xfrm>
            <a:off x="6877135" y="1417743"/>
            <a:ext cx="135165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S</a:t>
            </a:r>
            <a:r>
              <a:rPr lang="en-US" sz="1400" baseline="-25000" dirty="0" err="1">
                <a:latin typeface="Arial" panose="020B0604020202020204" pitchFamily="34" charset="0"/>
                <a:cs typeface="Arial" panose="020B0604020202020204" pitchFamily="34" charset="0"/>
              </a:rPr>
              <a:t>max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=200 MPa</a:t>
            </a:r>
            <a:endParaRPr lang="en-US" sz="1400" baseline="-25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6" name="TextBox 215"/>
          <p:cNvSpPr txBox="1"/>
          <p:nvPr/>
        </p:nvSpPr>
        <p:spPr>
          <a:xfrm>
            <a:off x="6983038" y="2743089"/>
            <a:ext cx="127951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S</a:t>
            </a:r>
            <a:r>
              <a:rPr lang="en-US" sz="1400" baseline="-25000" dirty="0" err="1">
                <a:latin typeface="Arial" panose="020B0604020202020204" pitchFamily="34" charset="0"/>
                <a:cs typeface="Arial" panose="020B0604020202020204" pitchFamily="34" charset="0"/>
              </a:rPr>
              <a:t>min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=-50 MPa</a:t>
            </a:r>
            <a:endParaRPr lang="en-US" sz="1400" baseline="-25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7" name="TextBox 216"/>
          <p:cNvSpPr txBox="1"/>
          <p:nvPr/>
        </p:nvSpPr>
        <p:spPr>
          <a:xfrm>
            <a:off x="6379055" y="1217688"/>
            <a:ext cx="3385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</a:t>
            </a:r>
          </a:p>
        </p:txBody>
      </p:sp>
      <p:sp>
        <p:nvSpPr>
          <p:cNvPr id="218" name="TextBox 217"/>
          <p:cNvSpPr txBox="1"/>
          <p:nvPr/>
        </p:nvSpPr>
        <p:spPr>
          <a:xfrm>
            <a:off x="6643717" y="875231"/>
            <a:ext cx="17491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u="sng" dirty="0">
                <a:latin typeface="Arial" panose="020B0604020202020204" pitchFamily="34" charset="0"/>
                <a:cs typeface="Arial" panose="020B0604020202020204" pitchFamily="34" charset="0"/>
              </a:rPr>
              <a:t>Nominal Stress</a:t>
            </a:r>
          </a:p>
        </p:txBody>
      </p:sp>
      <p:sp>
        <p:nvSpPr>
          <p:cNvPr id="219" name="TextBox 218"/>
          <p:cNvSpPr txBox="1"/>
          <p:nvPr/>
        </p:nvSpPr>
        <p:spPr>
          <a:xfrm>
            <a:off x="6683048" y="3313028"/>
            <a:ext cx="15263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u="sng" dirty="0">
                <a:latin typeface="Arial" panose="020B0604020202020204" pitchFamily="34" charset="0"/>
                <a:cs typeface="Arial" panose="020B0604020202020204" pitchFamily="34" charset="0"/>
              </a:rPr>
              <a:t>Notch tip </a:t>
            </a:r>
            <a:r>
              <a:rPr lang="en-US" u="sng" dirty="0">
                <a:latin typeface="Symbol" panose="05050102010706020507" pitchFamily="18" charset="2"/>
                <a:cs typeface="Arial" panose="020B0604020202020204" pitchFamily="34" charset="0"/>
              </a:rPr>
              <a:t>s-e</a:t>
            </a:r>
          </a:p>
        </p:txBody>
      </p:sp>
      <p:cxnSp>
        <p:nvCxnSpPr>
          <p:cNvPr id="220" name="Straight Arrow Connector 219"/>
          <p:cNvCxnSpPr/>
          <p:nvPr/>
        </p:nvCxnSpPr>
        <p:spPr>
          <a:xfrm flipH="1">
            <a:off x="6509228" y="3744706"/>
            <a:ext cx="2484" cy="2615183"/>
          </a:xfrm>
          <a:prstGeom prst="straightConnector1">
            <a:avLst/>
          </a:prstGeom>
          <a:ln w="12700">
            <a:solidFill>
              <a:schemeClr val="tx1"/>
            </a:solidFill>
            <a:headEnd type="arrow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21" name="Straight Arrow Connector 220"/>
          <p:cNvCxnSpPr/>
          <p:nvPr/>
        </p:nvCxnSpPr>
        <p:spPr>
          <a:xfrm flipH="1">
            <a:off x="6287304" y="5133768"/>
            <a:ext cx="2624832" cy="0"/>
          </a:xfrm>
          <a:prstGeom prst="straightConnector1">
            <a:avLst/>
          </a:prstGeom>
          <a:ln w="12700">
            <a:solidFill>
              <a:schemeClr val="tx1"/>
            </a:solidFill>
            <a:headEnd type="arrow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8" name="TextBox 227"/>
          <p:cNvSpPr txBox="1"/>
          <p:nvPr/>
        </p:nvSpPr>
        <p:spPr>
          <a:xfrm>
            <a:off x="8047306" y="1847798"/>
            <a:ext cx="69121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K</a:t>
            </a:r>
            <a:r>
              <a:rPr lang="en-US" sz="1400" baseline="-25000" dirty="0" err="1">
                <a:latin typeface="Arial" panose="020B0604020202020204" pitchFamily="34" charset="0"/>
                <a:cs typeface="Arial" panose="020B0604020202020204" pitchFamily="34" charset="0"/>
              </a:rPr>
              <a:t>t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=3.5</a:t>
            </a:r>
            <a:endParaRPr lang="en-US" sz="1400" baseline="-25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0" name="Isosceles Triangle 229"/>
          <p:cNvSpPr/>
          <p:nvPr/>
        </p:nvSpPr>
        <p:spPr>
          <a:xfrm>
            <a:off x="7575318" y="4232345"/>
            <a:ext cx="93519" cy="91440"/>
          </a:xfrm>
          <a:prstGeom prst="triangle">
            <a:avLst/>
          </a:prstGeom>
          <a:scene3d>
            <a:camera prst="orthographicFront">
              <a:rot lat="0" lon="0" rev="17400000"/>
            </a:camera>
            <a:lightRig rig="threePt" dir="t"/>
          </a:scene3d>
          <a:sp3d z="-152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1" name="Oval 230"/>
          <p:cNvSpPr/>
          <p:nvPr/>
        </p:nvSpPr>
        <p:spPr>
          <a:xfrm>
            <a:off x="6853805" y="1791902"/>
            <a:ext cx="73152" cy="73152"/>
          </a:xfrm>
          <a:prstGeom prst="ellipse">
            <a:avLst/>
          </a:prstGeom>
          <a:solidFill>
            <a:srgbClr val="FFFF00"/>
          </a:solidFill>
          <a:ln w="6350">
            <a:solidFill>
              <a:schemeClr val="tx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2" name="Oval 231"/>
          <p:cNvSpPr/>
          <p:nvPr/>
        </p:nvSpPr>
        <p:spPr>
          <a:xfrm>
            <a:off x="7039823" y="2603400"/>
            <a:ext cx="73152" cy="7315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 w="6350">
            <a:solidFill>
              <a:schemeClr val="tx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5" name="Freeform 234"/>
          <p:cNvSpPr/>
          <p:nvPr/>
        </p:nvSpPr>
        <p:spPr>
          <a:xfrm>
            <a:off x="6509228" y="4162231"/>
            <a:ext cx="1684853" cy="980696"/>
          </a:xfrm>
          <a:custGeom>
            <a:avLst/>
            <a:gdLst>
              <a:gd name="connsiteX0" fmla="*/ 0 w 3264195"/>
              <a:gd name="connsiteY0" fmla="*/ 1148316 h 1148316"/>
              <a:gd name="connsiteX1" fmla="*/ 552893 w 3264195"/>
              <a:gd name="connsiteY1" fmla="*/ 340242 h 1148316"/>
              <a:gd name="connsiteX2" fmla="*/ 1095153 w 3264195"/>
              <a:gd name="connsiteY2" fmla="*/ 106326 h 1148316"/>
              <a:gd name="connsiteX3" fmla="*/ 3264195 w 3264195"/>
              <a:gd name="connsiteY3" fmla="*/ 0 h 1148316"/>
              <a:gd name="connsiteX0" fmla="*/ 0 w 3264195"/>
              <a:gd name="connsiteY0" fmla="*/ 1148316 h 1148316"/>
              <a:gd name="connsiteX1" fmla="*/ 552893 w 3264195"/>
              <a:gd name="connsiteY1" fmla="*/ 340242 h 1148316"/>
              <a:gd name="connsiteX2" fmla="*/ 1095153 w 3264195"/>
              <a:gd name="connsiteY2" fmla="*/ 106326 h 1148316"/>
              <a:gd name="connsiteX3" fmla="*/ 3264195 w 3264195"/>
              <a:gd name="connsiteY3" fmla="*/ 0 h 1148316"/>
              <a:gd name="connsiteX0" fmla="*/ 0 w 3264195"/>
              <a:gd name="connsiteY0" fmla="*/ 1148316 h 1148316"/>
              <a:gd name="connsiteX1" fmla="*/ 637846 w 3264195"/>
              <a:gd name="connsiteY1" fmla="*/ 368020 h 1148316"/>
              <a:gd name="connsiteX2" fmla="*/ 1095153 w 3264195"/>
              <a:gd name="connsiteY2" fmla="*/ 106326 h 1148316"/>
              <a:gd name="connsiteX3" fmla="*/ 3264195 w 3264195"/>
              <a:gd name="connsiteY3" fmla="*/ 0 h 1148316"/>
              <a:gd name="connsiteX0" fmla="*/ 0 w 3264195"/>
              <a:gd name="connsiteY0" fmla="*/ 1148316 h 1148316"/>
              <a:gd name="connsiteX1" fmla="*/ 637846 w 3264195"/>
              <a:gd name="connsiteY1" fmla="*/ 368020 h 1148316"/>
              <a:gd name="connsiteX2" fmla="*/ 1234168 w 3264195"/>
              <a:gd name="connsiteY2" fmla="*/ 137191 h 1148316"/>
              <a:gd name="connsiteX3" fmla="*/ 3264195 w 3264195"/>
              <a:gd name="connsiteY3" fmla="*/ 0 h 1148316"/>
              <a:gd name="connsiteX0" fmla="*/ 0 w 3302810"/>
              <a:gd name="connsiteY0" fmla="*/ 1200786 h 1200786"/>
              <a:gd name="connsiteX1" fmla="*/ 637846 w 3302810"/>
              <a:gd name="connsiteY1" fmla="*/ 420490 h 1200786"/>
              <a:gd name="connsiteX2" fmla="*/ 1234168 w 3302810"/>
              <a:gd name="connsiteY2" fmla="*/ 189661 h 1200786"/>
              <a:gd name="connsiteX3" fmla="*/ 3302810 w 3302810"/>
              <a:gd name="connsiteY3" fmla="*/ 0 h 1200786"/>
              <a:gd name="connsiteX0" fmla="*/ 0 w 3302810"/>
              <a:gd name="connsiteY0" fmla="*/ 1345849 h 1345849"/>
              <a:gd name="connsiteX1" fmla="*/ 637846 w 3302810"/>
              <a:gd name="connsiteY1" fmla="*/ 565553 h 1345849"/>
              <a:gd name="connsiteX2" fmla="*/ 1234168 w 3302810"/>
              <a:gd name="connsiteY2" fmla="*/ 334724 h 1345849"/>
              <a:gd name="connsiteX3" fmla="*/ 3302810 w 3302810"/>
              <a:gd name="connsiteY3" fmla="*/ 0 h 1345849"/>
              <a:gd name="connsiteX0" fmla="*/ 0 w 3302810"/>
              <a:gd name="connsiteY0" fmla="*/ 1345849 h 1345849"/>
              <a:gd name="connsiteX1" fmla="*/ 637846 w 3302810"/>
              <a:gd name="connsiteY1" fmla="*/ 565553 h 1345849"/>
              <a:gd name="connsiteX2" fmla="*/ 1218721 w 3302810"/>
              <a:gd name="connsiteY2" fmla="*/ 300773 h 1345849"/>
              <a:gd name="connsiteX3" fmla="*/ 3302810 w 3302810"/>
              <a:gd name="connsiteY3" fmla="*/ 0 h 1345849"/>
              <a:gd name="connsiteX0" fmla="*/ 0 w 3302810"/>
              <a:gd name="connsiteY0" fmla="*/ 1345849 h 1345849"/>
              <a:gd name="connsiteX1" fmla="*/ 637846 w 3302810"/>
              <a:gd name="connsiteY1" fmla="*/ 565553 h 1345849"/>
              <a:gd name="connsiteX2" fmla="*/ 1218721 w 3302810"/>
              <a:gd name="connsiteY2" fmla="*/ 300773 h 1345849"/>
              <a:gd name="connsiteX3" fmla="*/ 3302810 w 3302810"/>
              <a:gd name="connsiteY3" fmla="*/ 0 h 1345849"/>
              <a:gd name="connsiteX0" fmla="*/ 0 w 3302810"/>
              <a:gd name="connsiteY0" fmla="*/ 1345849 h 1345849"/>
              <a:gd name="connsiteX1" fmla="*/ 637846 w 3302810"/>
              <a:gd name="connsiteY1" fmla="*/ 565553 h 1345849"/>
              <a:gd name="connsiteX2" fmla="*/ 1218721 w 3302810"/>
              <a:gd name="connsiteY2" fmla="*/ 300773 h 1345849"/>
              <a:gd name="connsiteX3" fmla="*/ 2791159 w 3302810"/>
              <a:gd name="connsiteY3" fmla="*/ 42979 h 1345849"/>
              <a:gd name="connsiteX4" fmla="*/ 3302810 w 3302810"/>
              <a:gd name="connsiteY4" fmla="*/ 0 h 1345849"/>
              <a:gd name="connsiteX0" fmla="*/ 0 w 3302810"/>
              <a:gd name="connsiteY0" fmla="*/ 1364368 h 1364368"/>
              <a:gd name="connsiteX1" fmla="*/ 637846 w 3302810"/>
              <a:gd name="connsiteY1" fmla="*/ 584072 h 1364368"/>
              <a:gd name="connsiteX2" fmla="*/ 1218721 w 3302810"/>
              <a:gd name="connsiteY2" fmla="*/ 319292 h 1364368"/>
              <a:gd name="connsiteX3" fmla="*/ 2791159 w 3302810"/>
              <a:gd name="connsiteY3" fmla="*/ 61498 h 1364368"/>
              <a:gd name="connsiteX4" fmla="*/ 3302810 w 3302810"/>
              <a:gd name="connsiteY4" fmla="*/ 0 h 1364368"/>
              <a:gd name="connsiteX0" fmla="*/ 0 w 3302810"/>
              <a:gd name="connsiteY0" fmla="*/ 1364368 h 1364368"/>
              <a:gd name="connsiteX1" fmla="*/ 637846 w 3302810"/>
              <a:gd name="connsiteY1" fmla="*/ 584072 h 1364368"/>
              <a:gd name="connsiteX2" fmla="*/ 1218721 w 3302810"/>
              <a:gd name="connsiteY2" fmla="*/ 319292 h 1364368"/>
              <a:gd name="connsiteX3" fmla="*/ 2791159 w 3302810"/>
              <a:gd name="connsiteY3" fmla="*/ 61498 h 1364368"/>
              <a:gd name="connsiteX4" fmla="*/ 3302810 w 3302810"/>
              <a:gd name="connsiteY4" fmla="*/ 0 h 1364368"/>
              <a:gd name="connsiteX0" fmla="*/ 0 w 3295086"/>
              <a:gd name="connsiteY0" fmla="*/ 1367454 h 1367454"/>
              <a:gd name="connsiteX1" fmla="*/ 637846 w 3295086"/>
              <a:gd name="connsiteY1" fmla="*/ 587158 h 1367454"/>
              <a:gd name="connsiteX2" fmla="*/ 1218721 w 3295086"/>
              <a:gd name="connsiteY2" fmla="*/ 322378 h 1367454"/>
              <a:gd name="connsiteX3" fmla="*/ 2791159 w 3295086"/>
              <a:gd name="connsiteY3" fmla="*/ 64584 h 1367454"/>
              <a:gd name="connsiteX4" fmla="*/ 3295086 w 3295086"/>
              <a:gd name="connsiteY4" fmla="*/ 0 h 13674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95086" h="1367454">
                <a:moveTo>
                  <a:pt x="0" y="1367454"/>
                </a:moveTo>
                <a:cubicBezTo>
                  <a:pt x="185183" y="1050249"/>
                  <a:pt x="434726" y="761337"/>
                  <a:pt x="637846" y="587158"/>
                </a:cubicBezTo>
                <a:cubicBezTo>
                  <a:pt x="840966" y="412979"/>
                  <a:pt x="859836" y="409474"/>
                  <a:pt x="1218721" y="322378"/>
                </a:cubicBezTo>
                <a:cubicBezTo>
                  <a:pt x="1577607" y="235282"/>
                  <a:pt x="2443811" y="114713"/>
                  <a:pt x="2791159" y="64584"/>
                </a:cubicBezTo>
                <a:cubicBezTo>
                  <a:pt x="3138507" y="14455"/>
                  <a:pt x="2954951" y="36484"/>
                  <a:pt x="3295086" y="0"/>
                </a:cubicBezTo>
              </a:path>
            </a:pathLst>
          </a:custGeom>
          <a:noFill/>
          <a:ln w="12700">
            <a:solidFill>
              <a:srgbClr val="00B0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0" name="Rectangle 249"/>
          <p:cNvSpPr/>
          <p:nvPr/>
        </p:nvSpPr>
        <p:spPr>
          <a:xfrm>
            <a:off x="413909" y="2245424"/>
            <a:ext cx="695600" cy="2695024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3" name="Oval 232"/>
          <p:cNvSpPr/>
          <p:nvPr/>
        </p:nvSpPr>
        <p:spPr>
          <a:xfrm>
            <a:off x="6472652" y="5106351"/>
            <a:ext cx="73152" cy="73152"/>
          </a:xfrm>
          <a:prstGeom prst="ellipse">
            <a:avLst/>
          </a:prstGeom>
          <a:solidFill>
            <a:srgbClr val="FFFF00"/>
          </a:solidFill>
          <a:ln w="6350">
            <a:solidFill>
              <a:schemeClr val="tx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41" name="Straight Connector 240"/>
          <p:cNvCxnSpPr/>
          <p:nvPr/>
        </p:nvCxnSpPr>
        <p:spPr>
          <a:xfrm>
            <a:off x="6511712" y="4151153"/>
            <a:ext cx="1848980" cy="102"/>
          </a:xfrm>
          <a:prstGeom prst="line">
            <a:avLst/>
          </a:prstGeom>
          <a:ln w="3175">
            <a:solidFill>
              <a:schemeClr val="tx1"/>
            </a:solidFill>
            <a:prstDash val="dash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42" name="TextBox 241"/>
          <p:cNvSpPr txBox="1"/>
          <p:nvPr/>
        </p:nvSpPr>
        <p:spPr>
          <a:xfrm>
            <a:off x="6722167" y="3854454"/>
            <a:ext cx="134247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err="1">
                <a:latin typeface="Symbol" panose="05050102010706020507" pitchFamily="18" charset="2"/>
                <a:cs typeface="Arial" panose="020B0604020202020204" pitchFamily="34" charset="0"/>
              </a:rPr>
              <a:t>s</a:t>
            </a:r>
            <a:r>
              <a:rPr lang="en-US" sz="1400" baseline="-25000" dirty="0" err="1">
                <a:latin typeface="Arial" panose="020B0604020202020204" pitchFamily="34" charset="0"/>
                <a:cs typeface="Arial" panose="020B0604020202020204" pitchFamily="34" charset="0"/>
              </a:rPr>
              <a:t>max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=340 MPa</a:t>
            </a:r>
            <a:endParaRPr lang="en-US" sz="1400" baseline="-25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4" name="Rectangle 243"/>
          <p:cNvSpPr/>
          <p:nvPr/>
        </p:nvSpPr>
        <p:spPr>
          <a:xfrm>
            <a:off x="5920136" y="3712428"/>
            <a:ext cx="67197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dirty="0">
                <a:latin typeface="Symbol" panose="05050102010706020507" pitchFamily="18" charset="2"/>
                <a:cs typeface="Arial" panose="020B0604020202020204" pitchFamily="34" charset="0"/>
              </a:rPr>
              <a:t>s</a:t>
            </a:r>
          </a:p>
          <a:p>
            <a:pPr algn="ctr"/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(MPa)</a:t>
            </a:r>
          </a:p>
        </p:txBody>
      </p:sp>
      <p:sp>
        <p:nvSpPr>
          <p:cNvPr id="245" name="Rectangle 244"/>
          <p:cNvSpPr/>
          <p:nvPr/>
        </p:nvSpPr>
        <p:spPr>
          <a:xfrm>
            <a:off x="8262555" y="5095670"/>
            <a:ext cx="6222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dirty="0">
                <a:latin typeface="Symbol" panose="05050102010706020507" pitchFamily="18" charset="2"/>
                <a:cs typeface="Arial" panose="020B0604020202020204" pitchFamily="34" charset="0"/>
              </a:rPr>
              <a:t>e 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(%)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714902" y="3229484"/>
            <a:ext cx="48282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600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14902" y="3917843"/>
            <a:ext cx="48282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400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714902" y="2523953"/>
            <a:ext cx="48282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800</a:t>
            </a:r>
          </a:p>
        </p:txBody>
      </p:sp>
      <p:grpSp>
        <p:nvGrpSpPr>
          <p:cNvPr id="109" name="Group 108"/>
          <p:cNvGrpSpPr/>
          <p:nvPr/>
        </p:nvGrpSpPr>
        <p:grpSpPr>
          <a:xfrm>
            <a:off x="1075649" y="4276276"/>
            <a:ext cx="91440" cy="91440"/>
            <a:chOff x="7888007" y="1391512"/>
            <a:chExt cx="91440" cy="91440"/>
          </a:xfrm>
        </p:grpSpPr>
        <p:sp>
          <p:nvSpPr>
            <p:cNvPr id="110" name="Rectangle 109"/>
            <p:cNvSpPr/>
            <p:nvPr/>
          </p:nvSpPr>
          <p:spPr>
            <a:xfrm>
              <a:off x="7888007" y="1391512"/>
              <a:ext cx="91440" cy="9144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111" name="Straight Connector 110"/>
            <p:cNvCxnSpPr>
              <a:stCxn id="110" idx="0"/>
              <a:endCxn id="110" idx="2"/>
            </p:cNvCxnSpPr>
            <p:nvPr/>
          </p:nvCxnSpPr>
          <p:spPr>
            <a:xfrm>
              <a:off x="7933727" y="1391512"/>
              <a:ext cx="0" cy="91440"/>
            </a:xfrm>
            <a:prstGeom prst="line">
              <a:avLst/>
            </a:prstGeom>
            <a:ln w="6350"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2" name="Straight Connector 111"/>
            <p:cNvCxnSpPr>
              <a:stCxn id="110" idx="1"/>
              <a:endCxn id="110" idx="3"/>
            </p:cNvCxnSpPr>
            <p:nvPr/>
          </p:nvCxnSpPr>
          <p:spPr>
            <a:xfrm>
              <a:off x="7888007" y="1437232"/>
              <a:ext cx="91440" cy="0"/>
            </a:xfrm>
            <a:prstGeom prst="line">
              <a:avLst/>
            </a:prstGeom>
            <a:ln w="9525"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3" name="Group 112"/>
          <p:cNvGrpSpPr/>
          <p:nvPr/>
        </p:nvGrpSpPr>
        <p:grpSpPr>
          <a:xfrm>
            <a:off x="1078538" y="3369924"/>
            <a:ext cx="91440" cy="91440"/>
            <a:chOff x="7888007" y="1391512"/>
            <a:chExt cx="91440" cy="91440"/>
          </a:xfrm>
        </p:grpSpPr>
        <p:sp>
          <p:nvSpPr>
            <p:cNvPr id="114" name="Rectangle 113"/>
            <p:cNvSpPr/>
            <p:nvPr/>
          </p:nvSpPr>
          <p:spPr>
            <a:xfrm>
              <a:off x="7888007" y="1391512"/>
              <a:ext cx="91440" cy="9144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115" name="Straight Connector 114"/>
            <p:cNvCxnSpPr>
              <a:stCxn id="114" idx="0"/>
              <a:endCxn id="114" idx="2"/>
            </p:cNvCxnSpPr>
            <p:nvPr/>
          </p:nvCxnSpPr>
          <p:spPr>
            <a:xfrm>
              <a:off x="7933727" y="1391512"/>
              <a:ext cx="0" cy="91440"/>
            </a:xfrm>
            <a:prstGeom prst="line">
              <a:avLst/>
            </a:prstGeom>
            <a:ln w="6350"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6" name="Straight Connector 115"/>
            <p:cNvCxnSpPr>
              <a:stCxn id="114" idx="1"/>
              <a:endCxn id="114" idx="3"/>
            </p:cNvCxnSpPr>
            <p:nvPr/>
          </p:nvCxnSpPr>
          <p:spPr>
            <a:xfrm>
              <a:off x="7888007" y="1437232"/>
              <a:ext cx="91440" cy="0"/>
            </a:xfrm>
            <a:prstGeom prst="line">
              <a:avLst/>
            </a:prstGeom>
            <a:ln w="9525"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90" name="TextBox 189"/>
          <p:cNvSpPr txBox="1"/>
          <p:nvPr/>
        </p:nvSpPr>
        <p:spPr>
          <a:xfrm rot="16200000">
            <a:off x="-43274" y="3258322"/>
            <a:ext cx="11961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Stress (</a:t>
            </a:r>
            <a:r>
              <a:rPr lang="en-US" dirty="0">
                <a:latin typeface="Symbol" panose="05050102010706020507" pitchFamily="18" charset="2"/>
                <a:cs typeface="Arial" panose="020B0604020202020204" pitchFamily="34" charset="0"/>
              </a:rPr>
              <a:t>s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714902" y="4632670"/>
            <a:ext cx="48282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200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3820" y="920226"/>
            <a:ext cx="2859249" cy="1202543"/>
          </a:xfrm>
          <a:prstGeom prst="rect">
            <a:avLst/>
          </a:prstGeom>
        </p:spPr>
      </p:pic>
      <p:sp>
        <p:nvSpPr>
          <p:cNvPr id="122" name="Title 1">
            <a:extLst>
              <a:ext uri="{FF2B5EF4-FFF2-40B4-BE49-F238E27FC236}">
                <a16:creationId xmlns="" xmlns:a16="http://schemas.microsoft.com/office/drawing/2014/main" id="{2BAE5DA6-EBCC-4A8F-8CA4-FC870B35C102}"/>
              </a:ext>
            </a:extLst>
          </p:cNvPr>
          <p:cNvSpPr txBox="1">
            <a:spLocks/>
          </p:cNvSpPr>
          <p:nvPr/>
        </p:nvSpPr>
        <p:spPr>
          <a:xfrm>
            <a:off x="457200" y="63290"/>
            <a:ext cx="8229600" cy="1143000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Interactive </a:t>
            </a:r>
            <a:r>
              <a:rPr lang="en-US" sz="3600" b="1" dirty="0" err="1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Neuber’s</a:t>
            </a:r>
            <a:r>
              <a:rPr lang="en-US" sz="3600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curve</a:t>
            </a:r>
          </a:p>
        </p:txBody>
      </p:sp>
    </p:spTree>
    <p:extLst>
      <p:ext uri="{BB962C8B-B14F-4D97-AF65-F5344CB8AC3E}">
        <p14:creationId xmlns:p14="http://schemas.microsoft.com/office/powerpoint/2010/main" val="15498752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4.81481E-6 L 0.0875 -0.05232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375" y="-2616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-2.59259E-6 L 0.08906 -0.00162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444" y="-93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-3.7037E-6 L 0.0882 -0.04652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410" y="-2338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-3.33333E-6 L 0.0809 0.00579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045" y="278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-2.59259E-6 L 0.00278 -0.00231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9" y="-116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-7.40741E-7 L 0.08836 -0.05463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410" y="-2731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3.33333E-6 L 0.00156 -0.05834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9" y="-2917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-2.59259E-6 L 5.55556E-7 -0.00231 " pathEditMode="relative" rAng="0" ptsTypes="AA">
                                      <p:cBhvr>
                                        <p:cTn id="20" dur="20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16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7.40741E-7 L 0.07552 0.00208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767" y="93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1"/>
                                            </p:cond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23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1.85185E-6 L 0.07413 -0.00162 " pathEditMode="relative" rAng="0" ptsTypes="AA">
                                      <p:cBhvr>
                                        <p:cTn id="24" dur="20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698" y="-93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3"/>
                                            </p:cond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25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-1.48148E-6 L 0.09445 -0.04722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722" y="-2361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5"/>
                                            </p:cond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27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2.59259E-6 L 0.09236 -0.05741 " pathEditMode="relative" rAng="0" ptsTypes="AA">
                                      <p:cBhvr>
                                        <p:cTn id="28" dur="20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618" y="-2870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7"/>
                                            </p:cond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29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-7.40741E-7 L 0.08628 -0.00185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306" y="-93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-1.85185E-6 L 0.08767 -0.00208 " pathEditMode="relative" rAng="0" ptsTypes="AA">
                                      <p:cBhvr>
                                        <p:cTn id="32" dur="2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375" y="-116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9611E-6 0.00046 C 0.00764 -0.02037 0.01546 -0.0412 0.0231 -0.0574 C 0.03074 -0.0736 0.03647 -0.08771 0.04568 -0.09697 C 0.05488 -0.10623 0.05592 -0.10577 0.07885 -0.1134 C 0.10177 -0.12104 0.14276 -0.13215 0.18375 -0.14326 " pathEditMode="relative" ptsTypes="aaaaA">
                                      <p:cBhvr>
                                        <p:cTn id="37" dur="2000" fill="hold"/>
                                        <p:tgtEl>
                                          <p:spTgt spid="2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000"/>
                            </p:stCondLst>
                            <p:childTnLst>
                              <p:par>
                                <p:cTn id="3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000"/>
                            </p:stCondLst>
                            <p:childTnLst>
                              <p:par>
                                <p:cTn id="4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000"/>
                            </p:stCondLst>
                            <p:childTnLst>
                              <p:par>
                                <p:cTn id="4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000"/>
                            </p:stCondLst>
                            <p:childTnLst>
                              <p:par>
                                <p:cTn id="5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000"/>
                            </p:stCondLst>
                            <p:childTnLst>
                              <p:par>
                                <p:cTn id="5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7" grpId="0" animBg="1"/>
      <p:bldP spid="118" grpId="0" animBg="1"/>
      <p:bldP spid="186" grpId="0" animBg="1"/>
      <p:bldP spid="187" grpId="0" animBg="1"/>
      <p:bldP spid="119" grpId="0" animBg="1"/>
      <p:bldP spid="120" grpId="0" animBg="1"/>
      <p:bldP spid="184" grpId="0" animBg="1"/>
      <p:bldP spid="185" grpId="0" animBg="1"/>
      <p:bldP spid="230" grpId="0" animBg="1"/>
      <p:bldP spid="235" grpId="0" animBg="1"/>
      <p:bldP spid="233" grpId="0" animBg="1"/>
      <p:bldP spid="24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" name="Rounded Rectangle 245"/>
          <p:cNvSpPr/>
          <p:nvPr/>
        </p:nvSpPr>
        <p:spPr>
          <a:xfrm>
            <a:off x="370140" y="844059"/>
            <a:ext cx="5549996" cy="5806124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8"/>
          <p:cNvSpPr/>
          <p:nvPr/>
        </p:nvSpPr>
        <p:spPr>
          <a:xfrm>
            <a:off x="1148838" y="2439744"/>
            <a:ext cx="4414684" cy="3038167"/>
          </a:xfrm>
          <a:custGeom>
            <a:avLst/>
            <a:gdLst>
              <a:gd name="connsiteX0" fmla="*/ 0 w 4414684"/>
              <a:gd name="connsiteY0" fmla="*/ 3038167 h 3038167"/>
              <a:gd name="connsiteX1" fmla="*/ 521110 w 4414684"/>
              <a:gd name="connsiteY1" fmla="*/ 2163096 h 3038167"/>
              <a:gd name="connsiteX2" fmla="*/ 1189703 w 4414684"/>
              <a:gd name="connsiteY2" fmla="*/ 1543664 h 3038167"/>
              <a:gd name="connsiteX3" fmla="*/ 2143432 w 4414684"/>
              <a:gd name="connsiteY3" fmla="*/ 993058 h 3038167"/>
              <a:gd name="connsiteX4" fmla="*/ 4414684 w 4414684"/>
              <a:gd name="connsiteY4" fmla="*/ 0 h 30381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414684" h="3038167">
                <a:moveTo>
                  <a:pt x="0" y="3038167"/>
                </a:moveTo>
                <a:cubicBezTo>
                  <a:pt x="161413" y="2725173"/>
                  <a:pt x="322826" y="2412180"/>
                  <a:pt x="521110" y="2163096"/>
                </a:cubicBezTo>
                <a:cubicBezTo>
                  <a:pt x="719394" y="1914012"/>
                  <a:pt x="919316" y="1738670"/>
                  <a:pt x="1189703" y="1543664"/>
                </a:cubicBezTo>
                <a:cubicBezTo>
                  <a:pt x="1460090" y="1348658"/>
                  <a:pt x="1605935" y="1250335"/>
                  <a:pt x="2143432" y="993058"/>
                </a:cubicBezTo>
                <a:cubicBezTo>
                  <a:pt x="2680929" y="735781"/>
                  <a:pt x="3547806" y="367890"/>
                  <a:pt x="4414684" y="0"/>
                </a:cubicBezTo>
              </a:path>
            </a:pathLst>
          </a:custGeom>
          <a:noFill/>
          <a:ln w="25400">
            <a:solidFill>
              <a:srgbClr val="00B0F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Freeform 9"/>
          <p:cNvSpPr/>
          <p:nvPr/>
        </p:nvSpPr>
        <p:spPr>
          <a:xfrm>
            <a:off x="1139006" y="4258711"/>
            <a:ext cx="4444180" cy="1248697"/>
          </a:xfrm>
          <a:custGeom>
            <a:avLst/>
            <a:gdLst>
              <a:gd name="connsiteX0" fmla="*/ 0 w 4444180"/>
              <a:gd name="connsiteY0" fmla="*/ 1248697 h 1248697"/>
              <a:gd name="connsiteX1" fmla="*/ 540774 w 4444180"/>
              <a:gd name="connsiteY1" fmla="*/ 344129 h 1248697"/>
              <a:gd name="connsiteX2" fmla="*/ 1317522 w 4444180"/>
              <a:gd name="connsiteY2" fmla="*/ 127820 h 1248697"/>
              <a:gd name="connsiteX3" fmla="*/ 2182761 w 4444180"/>
              <a:gd name="connsiteY3" fmla="*/ 78658 h 1248697"/>
              <a:gd name="connsiteX4" fmla="*/ 4444180 w 4444180"/>
              <a:gd name="connsiteY4" fmla="*/ 0 h 1248697"/>
              <a:gd name="connsiteX0" fmla="*/ 0 w 4444180"/>
              <a:gd name="connsiteY0" fmla="*/ 1248697 h 1248697"/>
              <a:gd name="connsiteX1" fmla="*/ 588900 w 4444180"/>
              <a:gd name="connsiteY1" fmla="*/ 352150 h 1248697"/>
              <a:gd name="connsiteX2" fmla="*/ 1317522 w 4444180"/>
              <a:gd name="connsiteY2" fmla="*/ 127820 h 1248697"/>
              <a:gd name="connsiteX3" fmla="*/ 2182761 w 4444180"/>
              <a:gd name="connsiteY3" fmla="*/ 78658 h 1248697"/>
              <a:gd name="connsiteX4" fmla="*/ 4444180 w 4444180"/>
              <a:gd name="connsiteY4" fmla="*/ 0 h 12486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444180" h="1248697">
                <a:moveTo>
                  <a:pt x="0" y="1248697"/>
                </a:moveTo>
                <a:cubicBezTo>
                  <a:pt x="160593" y="889819"/>
                  <a:pt x="369313" y="538963"/>
                  <a:pt x="588900" y="352150"/>
                </a:cubicBezTo>
                <a:cubicBezTo>
                  <a:pt x="808487" y="165337"/>
                  <a:pt x="1051879" y="173402"/>
                  <a:pt x="1317522" y="127820"/>
                </a:cubicBezTo>
                <a:cubicBezTo>
                  <a:pt x="1583166" y="82238"/>
                  <a:pt x="2182761" y="78658"/>
                  <a:pt x="2182761" y="78658"/>
                </a:cubicBezTo>
                <a:lnTo>
                  <a:pt x="4444180" y="0"/>
                </a:lnTo>
              </a:path>
            </a:pathLst>
          </a:custGeom>
          <a:noFill/>
          <a:ln w="25400">
            <a:solidFill>
              <a:srgbClr val="00B0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74" name="Straight Connector 73"/>
          <p:cNvCxnSpPr/>
          <p:nvPr/>
        </p:nvCxnSpPr>
        <p:spPr>
          <a:xfrm>
            <a:off x="672716" y="3030796"/>
            <a:ext cx="3474720" cy="0"/>
          </a:xfrm>
          <a:prstGeom prst="line">
            <a:avLst/>
          </a:prstGeom>
          <a:ln w="12700">
            <a:solidFill>
              <a:srgbClr val="FF0000"/>
            </a:solidFill>
            <a:prstDash val="dash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5" name="Straight Connector 74"/>
          <p:cNvCxnSpPr/>
          <p:nvPr/>
        </p:nvCxnSpPr>
        <p:spPr>
          <a:xfrm>
            <a:off x="1006988" y="4293373"/>
            <a:ext cx="3108960" cy="0"/>
          </a:xfrm>
          <a:prstGeom prst="line">
            <a:avLst/>
          </a:prstGeom>
          <a:ln w="12700">
            <a:solidFill>
              <a:srgbClr val="FF0000"/>
            </a:solidFill>
            <a:prstDash val="dash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9" name="Straight Connector 88"/>
          <p:cNvCxnSpPr/>
          <p:nvPr/>
        </p:nvCxnSpPr>
        <p:spPr>
          <a:xfrm>
            <a:off x="4107343" y="3078977"/>
            <a:ext cx="0" cy="2834640"/>
          </a:xfrm>
          <a:prstGeom prst="line">
            <a:avLst/>
          </a:prstGeom>
          <a:ln w="12700">
            <a:solidFill>
              <a:srgbClr val="FF0000"/>
            </a:solidFill>
            <a:prstDash val="dash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2" name="Straight Connector 91"/>
          <p:cNvCxnSpPr/>
          <p:nvPr/>
        </p:nvCxnSpPr>
        <p:spPr>
          <a:xfrm flipH="1">
            <a:off x="3396781" y="4293394"/>
            <a:ext cx="699551" cy="1190977"/>
          </a:xfrm>
          <a:prstGeom prst="line">
            <a:avLst/>
          </a:prstGeom>
          <a:ln w="12700">
            <a:solidFill>
              <a:srgbClr val="FF0000"/>
            </a:solidFill>
            <a:prstDash val="dash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93" name="Group 92"/>
          <p:cNvGrpSpPr/>
          <p:nvPr/>
        </p:nvGrpSpPr>
        <p:grpSpPr>
          <a:xfrm>
            <a:off x="4055996" y="3016700"/>
            <a:ext cx="91440" cy="91440"/>
            <a:chOff x="7888007" y="1391512"/>
            <a:chExt cx="91440" cy="91440"/>
          </a:xfrm>
        </p:grpSpPr>
        <p:sp>
          <p:nvSpPr>
            <p:cNvPr id="94" name="Rectangle 93"/>
            <p:cNvSpPr/>
            <p:nvPr/>
          </p:nvSpPr>
          <p:spPr>
            <a:xfrm>
              <a:off x="7888007" y="1391512"/>
              <a:ext cx="91440" cy="9144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95" name="Straight Connector 94"/>
            <p:cNvCxnSpPr>
              <a:stCxn id="94" idx="0"/>
              <a:endCxn id="94" idx="2"/>
            </p:cNvCxnSpPr>
            <p:nvPr/>
          </p:nvCxnSpPr>
          <p:spPr>
            <a:xfrm>
              <a:off x="7933727" y="1391512"/>
              <a:ext cx="0" cy="91440"/>
            </a:xfrm>
            <a:prstGeom prst="line">
              <a:avLst/>
            </a:prstGeom>
            <a:ln w="6350"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6" name="Straight Connector 95"/>
            <p:cNvCxnSpPr>
              <a:stCxn id="94" idx="1"/>
              <a:endCxn id="94" idx="3"/>
            </p:cNvCxnSpPr>
            <p:nvPr/>
          </p:nvCxnSpPr>
          <p:spPr>
            <a:xfrm>
              <a:off x="7888007" y="1437232"/>
              <a:ext cx="91440" cy="0"/>
            </a:xfrm>
            <a:prstGeom prst="line">
              <a:avLst/>
            </a:prstGeom>
            <a:ln w="9525"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7" name="Group 96"/>
          <p:cNvGrpSpPr/>
          <p:nvPr/>
        </p:nvGrpSpPr>
        <p:grpSpPr>
          <a:xfrm>
            <a:off x="4053412" y="4275268"/>
            <a:ext cx="91440" cy="91440"/>
            <a:chOff x="7888007" y="1391512"/>
            <a:chExt cx="91440" cy="91440"/>
          </a:xfrm>
        </p:grpSpPr>
        <p:sp>
          <p:nvSpPr>
            <p:cNvPr id="98" name="Rectangle 97"/>
            <p:cNvSpPr/>
            <p:nvPr/>
          </p:nvSpPr>
          <p:spPr>
            <a:xfrm>
              <a:off x="7888007" y="1391512"/>
              <a:ext cx="91440" cy="9144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99" name="Straight Connector 98"/>
            <p:cNvCxnSpPr>
              <a:stCxn id="98" idx="0"/>
              <a:endCxn id="98" idx="2"/>
            </p:cNvCxnSpPr>
            <p:nvPr/>
          </p:nvCxnSpPr>
          <p:spPr>
            <a:xfrm>
              <a:off x="7933727" y="1391512"/>
              <a:ext cx="0" cy="91440"/>
            </a:xfrm>
            <a:prstGeom prst="line">
              <a:avLst/>
            </a:prstGeom>
            <a:ln w="6350"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Straight Connector 99"/>
            <p:cNvCxnSpPr>
              <a:stCxn id="98" idx="1"/>
              <a:endCxn id="98" idx="3"/>
            </p:cNvCxnSpPr>
            <p:nvPr/>
          </p:nvCxnSpPr>
          <p:spPr>
            <a:xfrm>
              <a:off x="7888007" y="1437232"/>
              <a:ext cx="91440" cy="0"/>
            </a:xfrm>
            <a:prstGeom prst="line">
              <a:avLst/>
            </a:prstGeom>
            <a:ln w="9525"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6" name="TextBox 185"/>
          <p:cNvSpPr txBox="1"/>
          <p:nvPr/>
        </p:nvSpPr>
        <p:spPr>
          <a:xfrm>
            <a:off x="4234330" y="3825511"/>
            <a:ext cx="1024128" cy="468355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400" dirty="0" err="1">
                <a:solidFill>
                  <a:srgbClr val="FFFF00"/>
                </a:solidFill>
                <a:latin typeface="Symbol" charset="2"/>
                <a:cs typeface="Symbol" charset="2"/>
              </a:rPr>
              <a:t>s</a:t>
            </a:r>
            <a:r>
              <a:rPr lang="en-US" sz="1400" baseline="-25000" dirty="0" err="1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max</a:t>
            </a:r>
            <a:r>
              <a:rPr lang="en-US" sz="1400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[MPa]</a:t>
            </a:r>
          </a:p>
          <a:p>
            <a:pPr algn="ctr"/>
            <a:r>
              <a:rPr lang="en-US" sz="1400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340</a:t>
            </a:r>
          </a:p>
        </p:txBody>
      </p:sp>
      <p:sp>
        <p:nvSpPr>
          <p:cNvPr id="187" name="TextBox 186"/>
          <p:cNvSpPr txBox="1"/>
          <p:nvPr/>
        </p:nvSpPr>
        <p:spPr>
          <a:xfrm>
            <a:off x="3742137" y="2391495"/>
            <a:ext cx="1282359" cy="52322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400" dirty="0" err="1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</a:t>
            </a:r>
            <a:r>
              <a:rPr lang="en-US" sz="1400" baseline="-25000" dirty="0" err="1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</a:t>
            </a:r>
            <a:r>
              <a:rPr lang="en-US" sz="1400" dirty="0" err="1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.S</a:t>
            </a:r>
            <a:r>
              <a:rPr lang="en-US" sz="1400" baseline="-25000" dirty="0" err="1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max</a:t>
            </a:r>
            <a:r>
              <a:rPr lang="en-US" sz="1400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[MPa]</a:t>
            </a:r>
          </a:p>
          <a:p>
            <a:pPr algn="ctr"/>
            <a:r>
              <a:rPr lang="en-US" sz="1400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700</a:t>
            </a:r>
          </a:p>
        </p:txBody>
      </p:sp>
      <p:sp>
        <p:nvSpPr>
          <p:cNvPr id="189" name="Rectangle 188"/>
          <p:cNvSpPr/>
          <p:nvPr/>
        </p:nvSpPr>
        <p:spPr>
          <a:xfrm>
            <a:off x="1357565" y="5531612"/>
            <a:ext cx="3566208" cy="1109069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6" name="Straight Arrow Connector 5"/>
          <p:cNvCxnSpPr/>
          <p:nvPr/>
        </p:nvCxnSpPr>
        <p:spPr>
          <a:xfrm>
            <a:off x="1129173" y="5492659"/>
            <a:ext cx="4572000" cy="0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1006270" y="5492662"/>
            <a:ext cx="28405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0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1698683" y="5507408"/>
            <a:ext cx="43313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0.5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2410076" y="5516854"/>
            <a:ext cx="43313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1.0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3158850" y="5502774"/>
            <a:ext cx="43313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1.5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3909065" y="5495921"/>
            <a:ext cx="43313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2.0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4637261" y="5507408"/>
            <a:ext cx="43313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2.5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355294" y="5505751"/>
            <a:ext cx="43313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3.0</a:t>
            </a:r>
          </a:p>
        </p:txBody>
      </p:sp>
      <p:grpSp>
        <p:nvGrpSpPr>
          <p:cNvPr id="121" name="Group 120"/>
          <p:cNvGrpSpPr/>
          <p:nvPr/>
        </p:nvGrpSpPr>
        <p:grpSpPr>
          <a:xfrm>
            <a:off x="1501078" y="5411055"/>
            <a:ext cx="4058991" cy="91440"/>
            <a:chOff x="2672653" y="4898434"/>
            <a:chExt cx="4058991" cy="91440"/>
          </a:xfrm>
        </p:grpSpPr>
        <p:cxnSp>
          <p:nvCxnSpPr>
            <p:cNvPr id="59" name="Straight Connector 58"/>
            <p:cNvCxnSpPr/>
            <p:nvPr/>
          </p:nvCxnSpPr>
          <p:spPr>
            <a:xfrm rot="5400000">
              <a:off x="2974257" y="4944154"/>
              <a:ext cx="91440" cy="0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Straight Connector 59"/>
            <p:cNvCxnSpPr/>
            <p:nvPr/>
          </p:nvCxnSpPr>
          <p:spPr>
            <a:xfrm rot="5400000">
              <a:off x="2649793" y="4967014"/>
              <a:ext cx="45720" cy="0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Connector 60"/>
            <p:cNvCxnSpPr/>
            <p:nvPr/>
          </p:nvCxnSpPr>
          <p:spPr>
            <a:xfrm rot="5400000">
              <a:off x="3716577" y="4944154"/>
              <a:ext cx="91440" cy="0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61"/>
            <p:cNvCxnSpPr/>
            <p:nvPr/>
          </p:nvCxnSpPr>
          <p:spPr>
            <a:xfrm rot="5400000">
              <a:off x="3392113" y="4967014"/>
              <a:ext cx="45720" cy="0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Connector 62"/>
            <p:cNvCxnSpPr/>
            <p:nvPr/>
          </p:nvCxnSpPr>
          <p:spPr>
            <a:xfrm rot="5400000">
              <a:off x="4468746" y="4944154"/>
              <a:ext cx="91440" cy="0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Straight Connector 63"/>
            <p:cNvCxnSpPr/>
            <p:nvPr/>
          </p:nvCxnSpPr>
          <p:spPr>
            <a:xfrm rot="5400000">
              <a:off x="4144282" y="4967014"/>
              <a:ext cx="45720" cy="0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Connector 64"/>
            <p:cNvCxnSpPr/>
            <p:nvPr/>
          </p:nvCxnSpPr>
          <p:spPr>
            <a:xfrm rot="5400000">
              <a:off x="5201248" y="4944154"/>
              <a:ext cx="91440" cy="0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Straight Connector 65"/>
            <p:cNvCxnSpPr/>
            <p:nvPr/>
          </p:nvCxnSpPr>
          <p:spPr>
            <a:xfrm rot="5400000">
              <a:off x="4876784" y="4967014"/>
              <a:ext cx="45720" cy="0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Straight Connector 66"/>
            <p:cNvCxnSpPr/>
            <p:nvPr/>
          </p:nvCxnSpPr>
          <p:spPr>
            <a:xfrm rot="5400000">
              <a:off x="5933752" y="4944154"/>
              <a:ext cx="91440" cy="0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Straight Connector 67"/>
            <p:cNvCxnSpPr/>
            <p:nvPr/>
          </p:nvCxnSpPr>
          <p:spPr>
            <a:xfrm rot="5400000">
              <a:off x="5609288" y="4967014"/>
              <a:ext cx="45720" cy="0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Straight Connector 68"/>
            <p:cNvCxnSpPr/>
            <p:nvPr/>
          </p:nvCxnSpPr>
          <p:spPr>
            <a:xfrm rot="5400000">
              <a:off x="6685924" y="4944154"/>
              <a:ext cx="91440" cy="0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Straight Connector 69"/>
            <p:cNvCxnSpPr/>
            <p:nvPr/>
          </p:nvCxnSpPr>
          <p:spPr>
            <a:xfrm rot="5400000">
              <a:off x="6361460" y="4967014"/>
              <a:ext cx="45720" cy="0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1" name="Group 100"/>
          <p:cNvGrpSpPr/>
          <p:nvPr/>
        </p:nvGrpSpPr>
        <p:grpSpPr>
          <a:xfrm>
            <a:off x="3349504" y="5453628"/>
            <a:ext cx="91440" cy="91440"/>
            <a:chOff x="7888007" y="1391512"/>
            <a:chExt cx="91440" cy="91440"/>
          </a:xfrm>
        </p:grpSpPr>
        <p:sp>
          <p:nvSpPr>
            <p:cNvPr id="102" name="Rectangle 101"/>
            <p:cNvSpPr/>
            <p:nvPr/>
          </p:nvSpPr>
          <p:spPr>
            <a:xfrm>
              <a:off x="7888007" y="1391512"/>
              <a:ext cx="91440" cy="9144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103" name="Straight Connector 102"/>
            <p:cNvCxnSpPr>
              <a:stCxn id="102" idx="0"/>
              <a:endCxn id="102" idx="2"/>
            </p:cNvCxnSpPr>
            <p:nvPr/>
          </p:nvCxnSpPr>
          <p:spPr>
            <a:xfrm>
              <a:off x="7933727" y="1391512"/>
              <a:ext cx="0" cy="91440"/>
            </a:xfrm>
            <a:prstGeom prst="line">
              <a:avLst/>
            </a:prstGeom>
            <a:ln w="6350"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Straight Connector 103"/>
            <p:cNvCxnSpPr>
              <a:stCxn id="102" idx="1"/>
              <a:endCxn id="102" idx="3"/>
            </p:cNvCxnSpPr>
            <p:nvPr/>
          </p:nvCxnSpPr>
          <p:spPr>
            <a:xfrm>
              <a:off x="7888007" y="1437232"/>
              <a:ext cx="91440" cy="0"/>
            </a:xfrm>
            <a:prstGeom prst="line">
              <a:avLst/>
            </a:prstGeom>
            <a:ln w="9525"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5" name="Group 104"/>
          <p:cNvGrpSpPr/>
          <p:nvPr/>
        </p:nvGrpSpPr>
        <p:grpSpPr>
          <a:xfrm>
            <a:off x="4060756" y="5463112"/>
            <a:ext cx="91440" cy="91440"/>
            <a:chOff x="7888007" y="1391512"/>
            <a:chExt cx="91440" cy="91440"/>
          </a:xfrm>
        </p:grpSpPr>
        <p:sp>
          <p:nvSpPr>
            <p:cNvPr id="106" name="Rectangle 105"/>
            <p:cNvSpPr/>
            <p:nvPr/>
          </p:nvSpPr>
          <p:spPr>
            <a:xfrm>
              <a:off x="7888007" y="1391512"/>
              <a:ext cx="91440" cy="9144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107" name="Straight Connector 106"/>
            <p:cNvCxnSpPr>
              <a:stCxn id="106" idx="0"/>
              <a:endCxn id="106" idx="2"/>
            </p:cNvCxnSpPr>
            <p:nvPr/>
          </p:nvCxnSpPr>
          <p:spPr>
            <a:xfrm>
              <a:off x="7933727" y="1391512"/>
              <a:ext cx="0" cy="91440"/>
            </a:xfrm>
            <a:prstGeom prst="line">
              <a:avLst/>
            </a:prstGeom>
            <a:ln w="6350"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Straight Connector 107"/>
            <p:cNvCxnSpPr>
              <a:stCxn id="106" idx="1"/>
              <a:endCxn id="106" idx="3"/>
            </p:cNvCxnSpPr>
            <p:nvPr/>
          </p:nvCxnSpPr>
          <p:spPr>
            <a:xfrm>
              <a:off x="7888007" y="1437232"/>
              <a:ext cx="91440" cy="0"/>
            </a:xfrm>
            <a:prstGeom prst="line">
              <a:avLst/>
            </a:prstGeom>
            <a:ln w="9525"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4" name="TextBox 183"/>
          <p:cNvSpPr txBox="1"/>
          <p:nvPr/>
        </p:nvSpPr>
        <p:spPr>
          <a:xfrm>
            <a:off x="2914680" y="5953119"/>
            <a:ext cx="886967" cy="495788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400" dirty="0" err="1">
                <a:solidFill>
                  <a:srgbClr val="FFFF00"/>
                </a:solidFill>
                <a:latin typeface="Symbol" charset="2"/>
                <a:cs typeface="Symbol" charset="2"/>
              </a:rPr>
              <a:t>e</a:t>
            </a:r>
            <a:r>
              <a:rPr lang="en-US" sz="1400" baseline="-25000" dirty="0" err="1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max.plastic</a:t>
            </a:r>
            <a:endParaRPr lang="en-US" sz="1400" baseline="-25000" dirty="0">
              <a:solidFill>
                <a:srgbClr val="FFFF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1400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1.58(%)</a:t>
            </a:r>
          </a:p>
        </p:txBody>
      </p:sp>
      <p:sp>
        <p:nvSpPr>
          <p:cNvPr id="185" name="TextBox 184"/>
          <p:cNvSpPr txBox="1"/>
          <p:nvPr/>
        </p:nvSpPr>
        <p:spPr>
          <a:xfrm>
            <a:off x="3806988" y="5953119"/>
            <a:ext cx="804671" cy="486643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400" dirty="0" err="1">
                <a:solidFill>
                  <a:srgbClr val="FFFF00"/>
                </a:solidFill>
                <a:latin typeface="Symbol" charset="2"/>
                <a:cs typeface="Symbol" charset="2"/>
              </a:rPr>
              <a:t>e</a:t>
            </a:r>
            <a:r>
              <a:rPr lang="en-US" sz="1400" baseline="-25000" dirty="0" err="1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max</a:t>
            </a:r>
            <a:r>
              <a:rPr lang="en-US" sz="1400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2.07(%)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53870" y="5340262"/>
            <a:ext cx="28405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0</a:t>
            </a:r>
          </a:p>
        </p:txBody>
      </p:sp>
      <p:sp>
        <p:nvSpPr>
          <p:cNvPr id="192" name="TextBox 191"/>
          <p:cNvSpPr txBox="1"/>
          <p:nvPr/>
        </p:nvSpPr>
        <p:spPr>
          <a:xfrm>
            <a:off x="4234330" y="2118571"/>
            <a:ext cx="135966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err="1">
                <a:latin typeface="Arial" panose="020B0604020202020204" pitchFamily="34" charset="0"/>
                <a:cs typeface="Arial" panose="020B0604020202020204" pitchFamily="34" charset="0"/>
              </a:rPr>
              <a:t>Neuber</a:t>
            </a:r>
            <a:r>
              <a:rPr 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 Curve</a:t>
            </a:r>
          </a:p>
        </p:txBody>
      </p:sp>
      <p:sp>
        <p:nvSpPr>
          <p:cNvPr id="122" name="TextBox 121"/>
          <p:cNvSpPr txBox="1"/>
          <p:nvPr/>
        </p:nvSpPr>
        <p:spPr>
          <a:xfrm>
            <a:off x="1075650" y="5943587"/>
            <a:ext cx="804671" cy="52322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400" dirty="0" err="1">
                <a:solidFill>
                  <a:srgbClr val="FFFF00"/>
                </a:solidFill>
                <a:latin typeface="Symbol" charset="2"/>
                <a:cs typeface="Symbol" charset="2"/>
              </a:rPr>
              <a:t>e</a:t>
            </a:r>
            <a:r>
              <a:rPr lang="en-US" sz="1400" baseline="-25000" dirty="0" err="1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a.plastic</a:t>
            </a:r>
            <a:r>
              <a:rPr lang="en-US" sz="1400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algn="ctr"/>
            <a:r>
              <a:rPr lang="en-US" sz="1400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0.42(%)</a:t>
            </a:r>
          </a:p>
        </p:txBody>
      </p:sp>
      <p:sp>
        <p:nvSpPr>
          <p:cNvPr id="123" name="TextBox 122"/>
          <p:cNvSpPr txBox="1"/>
          <p:nvPr/>
        </p:nvSpPr>
        <p:spPr>
          <a:xfrm>
            <a:off x="2042864" y="5956532"/>
            <a:ext cx="850391" cy="52322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srgbClr val="FFFF00"/>
                </a:solidFill>
                <a:latin typeface="Symbol" charset="2"/>
                <a:cs typeface="Symbol" charset="2"/>
              </a:rPr>
              <a:t>e</a:t>
            </a:r>
            <a:r>
              <a:rPr lang="en-US" sz="1400" baseline="-25000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</a:t>
            </a:r>
          </a:p>
          <a:p>
            <a:pPr algn="ctr"/>
            <a:r>
              <a:rPr lang="en-US" sz="1400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.86(%)</a:t>
            </a:r>
          </a:p>
        </p:txBody>
      </p:sp>
      <p:sp>
        <p:nvSpPr>
          <p:cNvPr id="157" name="TextBox 156"/>
          <p:cNvSpPr txBox="1"/>
          <p:nvPr/>
        </p:nvSpPr>
        <p:spPr>
          <a:xfrm>
            <a:off x="1884630" y="3251110"/>
            <a:ext cx="1095531" cy="52322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400" dirty="0" err="1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</a:t>
            </a:r>
            <a:r>
              <a:rPr lang="en-US" sz="1400" baseline="-25000" dirty="0" err="1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</a:t>
            </a:r>
            <a:r>
              <a:rPr lang="en-US" sz="1400" dirty="0" err="1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.S</a:t>
            </a:r>
            <a:r>
              <a:rPr lang="en-US" sz="1400" baseline="-25000" dirty="0" err="1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r>
              <a:rPr lang="en-US" sz="1400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[MPa]</a:t>
            </a:r>
          </a:p>
          <a:p>
            <a:pPr algn="ctr"/>
            <a:r>
              <a:rPr lang="en-US" sz="1400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437</a:t>
            </a:r>
          </a:p>
        </p:txBody>
      </p:sp>
      <p:sp>
        <p:nvSpPr>
          <p:cNvPr id="158" name="TextBox 157"/>
          <p:cNvSpPr txBox="1"/>
          <p:nvPr/>
        </p:nvSpPr>
        <p:spPr>
          <a:xfrm>
            <a:off x="2681843" y="3866303"/>
            <a:ext cx="996696" cy="486643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400" dirty="0" err="1">
                <a:solidFill>
                  <a:srgbClr val="FFFF00"/>
                </a:solidFill>
                <a:latin typeface="Symbol" charset="2"/>
                <a:cs typeface="Symbol" charset="2"/>
              </a:rPr>
              <a:t>s</a:t>
            </a:r>
            <a:r>
              <a:rPr lang="en-US" sz="1400" baseline="-25000" dirty="0" err="1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r>
              <a:rPr lang="en-US" sz="1400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[MPa]</a:t>
            </a:r>
          </a:p>
          <a:p>
            <a:pPr algn="ctr"/>
            <a:r>
              <a:rPr lang="en-US" sz="1400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312</a:t>
            </a:r>
          </a:p>
        </p:txBody>
      </p:sp>
      <p:sp>
        <p:nvSpPr>
          <p:cNvPr id="247" name="Rectangle 246"/>
          <p:cNvSpPr/>
          <p:nvPr/>
        </p:nvSpPr>
        <p:spPr>
          <a:xfrm>
            <a:off x="-18107" y="1534435"/>
            <a:ext cx="366820" cy="4172179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9" name="TextBox 248"/>
          <p:cNvSpPr txBox="1"/>
          <p:nvPr/>
        </p:nvSpPr>
        <p:spPr>
          <a:xfrm>
            <a:off x="4691508" y="5658974"/>
            <a:ext cx="13121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Strain %(</a:t>
            </a:r>
            <a:r>
              <a:rPr lang="en-US" dirty="0">
                <a:latin typeface="Symbol" panose="05050102010706020507" pitchFamily="18" charset="2"/>
                <a:cs typeface="Arial" panose="020B0604020202020204" pitchFamily="34" charset="0"/>
              </a:rPr>
              <a:t>e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  <p:sp>
        <p:nvSpPr>
          <p:cNvPr id="250" name="Rectangle 249"/>
          <p:cNvSpPr/>
          <p:nvPr/>
        </p:nvSpPr>
        <p:spPr>
          <a:xfrm>
            <a:off x="413909" y="2245424"/>
            <a:ext cx="695600" cy="2695024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14902" y="4632670"/>
            <a:ext cx="48282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200</a:t>
            </a:r>
          </a:p>
        </p:txBody>
      </p:sp>
      <p:grpSp>
        <p:nvGrpSpPr>
          <p:cNvPr id="58" name="Group 57"/>
          <p:cNvGrpSpPr/>
          <p:nvPr/>
        </p:nvGrpSpPr>
        <p:grpSpPr>
          <a:xfrm>
            <a:off x="1129173" y="1456518"/>
            <a:ext cx="91440" cy="4050890"/>
            <a:chOff x="2300748" y="943897"/>
            <a:chExt cx="91440" cy="4050890"/>
          </a:xfrm>
        </p:grpSpPr>
        <p:cxnSp>
          <p:nvCxnSpPr>
            <p:cNvPr id="5" name="Straight Arrow Connector 4"/>
            <p:cNvCxnSpPr/>
            <p:nvPr/>
          </p:nvCxnSpPr>
          <p:spPr>
            <a:xfrm flipV="1">
              <a:off x="2300748" y="943897"/>
              <a:ext cx="0" cy="4050890"/>
            </a:xfrm>
            <a:prstGeom prst="straightConnector1">
              <a:avLst/>
            </a:prstGeom>
            <a:ln w="9525">
              <a:solidFill>
                <a:schemeClr val="tx1"/>
              </a:solidFill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/>
            <p:nvPr/>
          </p:nvCxnSpPr>
          <p:spPr>
            <a:xfrm>
              <a:off x="2300748" y="1789471"/>
              <a:ext cx="91440" cy="0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Connector 35"/>
            <p:cNvCxnSpPr/>
            <p:nvPr/>
          </p:nvCxnSpPr>
          <p:spPr>
            <a:xfrm>
              <a:off x="2300748" y="1961535"/>
              <a:ext cx="45720" cy="0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Connector 36"/>
            <p:cNvCxnSpPr/>
            <p:nvPr/>
          </p:nvCxnSpPr>
          <p:spPr>
            <a:xfrm>
              <a:off x="2300748" y="2138516"/>
              <a:ext cx="91440" cy="0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/>
            <p:cNvCxnSpPr/>
            <p:nvPr/>
          </p:nvCxnSpPr>
          <p:spPr>
            <a:xfrm>
              <a:off x="2300748" y="2310580"/>
              <a:ext cx="45720" cy="0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/>
            <p:cNvCxnSpPr/>
            <p:nvPr/>
          </p:nvCxnSpPr>
          <p:spPr>
            <a:xfrm>
              <a:off x="2300748" y="2497394"/>
              <a:ext cx="91440" cy="0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/>
            <p:cNvCxnSpPr/>
            <p:nvPr/>
          </p:nvCxnSpPr>
          <p:spPr>
            <a:xfrm>
              <a:off x="2300748" y="2669458"/>
              <a:ext cx="45720" cy="0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/>
            <p:cNvCxnSpPr/>
            <p:nvPr/>
          </p:nvCxnSpPr>
          <p:spPr>
            <a:xfrm>
              <a:off x="2300748" y="2846436"/>
              <a:ext cx="91440" cy="0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/>
            <p:cNvCxnSpPr/>
            <p:nvPr/>
          </p:nvCxnSpPr>
          <p:spPr>
            <a:xfrm>
              <a:off x="2300748" y="3018500"/>
              <a:ext cx="45720" cy="0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/>
            <p:cNvCxnSpPr/>
            <p:nvPr/>
          </p:nvCxnSpPr>
          <p:spPr>
            <a:xfrm>
              <a:off x="2300748" y="3205314"/>
              <a:ext cx="91440" cy="0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/>
            <p:cNvCxnSpPr/>
            <p:nvPr/>
          </p:nvCxnSpPr>
          <p:spPr>
            <a:xfrm>
              <a:off x="2300748" y="3377378"/>
              <a:ext cx="45720" cy="0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/>
            <p:cNvCxnSpPr/>
            <p:nvPr/>
          </p:nvCxnSpPr>
          <p:spPr>
            <a:xfrm>
              <a:off x="2300748" y="3574022"/>
              <a:ext cx="91440" cy="0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/>
            <p:cNvCxnSpPr/>
            <p:nvPr/>
          </p:nvCxnSpPr>
          <p:spPr>
            <a:xfrm>
              <a:off x="2300748" y="3746086"/>
              <a:ext cx="45720" cy="0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Straight Connector 46"/>
            <p:cNvCxnSpPr/>
            <p:nvPr/>
          </p:nvCxnSpPr>
          <p:spPr>
            <a:xfrm>
              <a:off x="2300748" y="3913235"/>
              <a:ext cx="91440" cy="0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Connector 47"/>
            <p:cNvCxnSpPr/>
            <p:nvPr/>
          </p:nvCxnSpPr>
          <p:spPr>
            <a:xfrm>
              <a:off x="2300748" y="4085299"/>
              <a:ext cx="45720" cy="0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Straight Connector 48"/>
            <p:cNvCxnSpPr/>
            <p:nvPr/>
          </p:nvCxnSpPr>
          <p:spPr>
            <a:xfrm>
              <a:off x="2300748" y="4272107"/>
              <a:ext cx="91440" cy="0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Connector 49"/>
            <p:cNvCxnSpPr/>
            <p:nvPr/>
          </p:nvCxnSpPr>
          <p:spPr>
            <a:xfrm>
              <a:off x="2300748" y="4444171"/>
              <a:ext cx="45720" cy="0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Connector 50"/>
            <p:cNvCxnSpPr/>
            <p:nvPr/>
          </p:nvCxnSpPr>
          <p:spPr>
            <a:xfrm>
              <a:off x="2300748" y="4621147"/>
              <a:ext cx="91440" cy="0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Connector 51"/>
            <p:cNvCxnSpPr/>
            <p:nvPr/>
          </p:nvCxnSpPr>
          <p:spPr>
            <a:xfrm>
              <a:off x="2300748" y="4793211"/>
              <a:ext cx="45720" cy="0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Connector 54"/>
            <p:cNvCxnSpPr/>
            <p:nvPr/>
          </p:nvCxnSpPr>
          <p:spPr>
            <a:xfrm>
              <a:off x="2300748" y="1430597"/>
              <a:ext cx="91440" cy="0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Connector 55"/>
            <p:cNvCxnSpPr/>
            <p:nvPr/>
          </p:nvCxnSpPr>
          <p:spPr>
            <a:xfrm>
              <a:off x="2300748" y="1602661"/>
              <a:ext cx="45720" cy="0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7" name="TextBox 16"/>
          <p:cNvSpPr txBox="1"/>
          <p:nvPr/>
        </p:nvSpPr>
        <p:spPr>
          <a:xfrm>
            <a:off x="714902" y="3229484"/>
            <a:ext cx="48282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600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615515" y="1785247"/>
            <a:ext cx="5822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1000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14902" y="3917843"/>
            <a:ext cx="48282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400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714902" y="2523953"/>
            <a:ext cx="48282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800</a:t>
            </a:r>
          </a:p>
        </p:txBody>
      </p:sp>
      <p:grpSp>
        <p:nvGrpSpPr>
          <p:cNvPr id="109" name="Group 108"/>
          <p:cNvGrpSpPr/>
          <p:nvPr/>
        </p:nvGrpSpPr>
        <p:grpSpPr>
          <a:xfrm>
            <a:off x="1075649" y="4245103"/>
            <a:ext cx="91440" cy="91440"/>
            <a:chOff x="7888007" y="1391512"/>
            <a:chExt cx="91440" cy="91440"/>
          </a:xfrm>
        </p:grpSpPr>
        <p:sp>
          <p:nvSpPr>
            <p:cNvPr id="110" name="Rectangle 109"/>
            <p:cNvSpPr/>
            <p:nvPr/>
          </p:nvSpPr>
          <p:spPr>
            <a:xfrm>
              <a:off x="7888007" y="1391512"/>
              <a:ext cx="91440" cy="9144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111" name="Straight Connector 110"/>
            <p:cNvCxnSpPr>
              <a:stCxn id="110" idx="0"/>
              <a:endCxn id="110" idx="2"/>
            </p:cNvCxnSpPr>
            <p:nvPr/>
          </p:nvCxnSpPr>
          <p:spPr>
            <a:xfrm>
              <a:off x="7933727" y="1391512"/>
              <a:ext cx="0" cy="91440"/>
            </a:xfrm>
            <a:prstGeom prst="line">
              <a:avLst/>
            </a:prstGeom>
            <a:ln w="6350"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2" name="Straight Connector 111"/>
            <p:cNvCxnSpPr>
              <a:stCxn id="110" idx="1"/>
              <a:endCxn id="110" idx="3"/>
            </p:cNvCxnSpPr>
            <p:nvPr/>
          </p:nvCxnSpPr>
          <p:spPr>
            <a:xfrm>
              <a:off x="7888007" y="1437232"/>
              <a:ext cx="91440" cy="0"/>
            </a:xfrm>
            <a:prstGeom prst="line">
              <a:avLst/>
            </a:prstGeom>
            <a:ln w="9525"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3" name="Group 112"/>
          <p:cNvGrpSpPr/>
          <p:nvPr/>
        </p:nvGrpSpPr>
        <p:grpSpPr>
          <a:xfrm>
            <a:off x="1078538" y="2985457"/>
            <a:ext cx="91440" cy="91440"/>
            <a:chOff x="7888007" y="1391512"/>
            <a:chExt cx="91440" cy="91440"/>
          </a:xfrm>
        </p:grpSpPr>
        <p:sp>
          <p:nvSpPr>
            <p:cNvPr id="114" name="Rectangle 113"/>
            <p:cNvSpPr/>
            <p:nvPr/>
          </p:nvSpPr>
          <p:spPr>
            <a:xfrm>
              <a:off x="7888007" y="1391512"/>
              <a:ext cx="91440" cy="9144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115" name="Straight Connector 114"/>
            <p:cNvCxnSpPr>
              <a:stCxn id="114" idx="0"/>
              <a:endCxn id="114" idx="2"/>
            </p:cNvCxnSpPr>
            <p:nvPr/>
          </p:nvCxnSpPr>
          <p:spPr>
            <a:xfrm>
              <a:off x="7933727" y="1391512"/>
              <a:ext cx="0" cy="91440"/>
            </a:xfrm>
            <a:prstGeom prst="line">
              <a:avLst/>
            </a:prstGeom>
            <a:ln w="6350"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6" name="Straight Connector 115"/>
            <p:cNvCxnSpPr>
              <a:stCxn id="114" idx="1"/>
              <a:endCxn id="114" idx="3"/>
            </p:cNvCxnSpPr>
            <p:nvPr/>
          </p:nvCxnSpPr>
          <p:spPr>
            <a:xfrm>
              <a:off x="7888007" y="1437232"/>
              <a:ext cx="91440" cy="0"/>
            </a:xfrm>
            <a:prstGeom prst="line">
              <a:avLst/>
            </a:prstGeom>
            <a:ln w="9525"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51" name="TextBox 250"/>
          <p:cNvSpPr txBox="1"/>
          <p:nvPr/>
        </p:nvSpPr>
        <p:spPr>
          <a:xfrm rot="16200000">
            <a:off x="-43274" y="3258322"/>
            <a:ext cx="11961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Stress (</a:t>
            </a:r>
            <a:r>
              <a:rPr lang="en-US" dirty="0">
                <a:latin typeface="Symbol" panose="05050102010706020507" pitchFamily="18" charset="2"/>
                <a:cs typeface="Arial" panose="020B0604020202020204" pitchFamily="34" charset="0"/>
              </a:rPr>
              <a:t>s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  <p:sp>
        <p:nvSpPr>
          <p:cNvPr id="136" name="Rounded Rectangle 135"/>
          <p:cNvSpPr/>
          <p:nvPr/>
        </p:nvSpPr>
        <p:spPr>
          <a:xfrm>
            <a:off x="5987379" y="3230792"/>
            <a:ext cx="2970946" cy="3336409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rgbClr val="008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7" name="TextBox 136"/>
          <p:cNvSpPr txBox="1"/>
          <p:nvPr/>
        </p:nvSpPr>
        <p:spPr>
          <a:xfrm>
            <a:off x="6683048" y="3313028"/>
            <a:ext cx="15263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u="sng" dirty="0">
                <a:latin typeface="Arial" panose="020B0604020202020204" pitchFamily="34" charset="0"/>
                <a:cs typeface="Arial" panose="020B0604020202020204" pitchFamily="34" charset="0"/>
              </a:rPr>
              <a:t>Notch tip </a:t>
            </a:r>
            <a:r>
              <a:rPr lang="en-US" u="sng" dirty="0">
                <a:latin typeface="Symbol" panose="05050102010706020507" pitchFamily="18" charset="2"/>
                <a:cs typeface="Arial" panose="020B0604020202020204" pitchFamily="34" charset="0"/>
              </a:rPr>
              <a:t>s-e</a:t>
            </a:r>
          </a:p>
        </p:txBody>
      </p:sp>
      <p:cxnSp>
        <p:nvCxnSpPr>
          <p:cNvPr id="138" name="Straight Arrow Connector 137"/>
          <p:cNvCxnSpPr/>
          <p:nvPr/>
        </p:nvCxnSpPr>
        <p:spPr>
          <a:xfrm flipH="1">
            <a:off x="6509228" y="3744706"/>
            <a:ext cx="2484" cy="2615183"/>
          </a:xfrm>
          <a:prstGeom prst="straightConnector1">
            <a:avLst/>
          </a:prstGeom>
          <a:ln w="12700">
            <a:solidFill>
              <a:schemeClr val="tx1"/>
            </a:solidFill>
            <a:headEnd type="arrow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9" name="Straight Arrow Connector 138"/>
          <p:cNvCxnSpPr/>
          <p:nvPr/>
        </p:nvCxnSpPr>
        <p:spPr>
          <a:xfrm flipH="1">
            <a:off x="6287304" y="5133768"/>
            <a:ext cx="2624832" cy="0"/>
          </a:xfrm>
          <a:prstGeom prst="straightConnector1">
            <a:avLst/>
          </a:prstGeom>
          <a:ln w="12700">
            <a:solidFill>
              <a:schemeClr val="tx1"/>
            </a:solidFill>
            <a:headEnd type="arrow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0" name="Isosceles Triangle 139"/>
          <p:cNvSpPr/>
          <p:nvPr/>
        </p:nvSpPr>
        <p:spPr>
          <a:xfrm>
            <a:off x="7575318" y="4232345"/>
            <a:ext cx="93519" cy="91440"/>
          </a:xfrm>
          <a:prstGeom prst="triangle">
            <a:avLst/>
          </a:prstGeom>
          <a:scene3d>
            <a:camera prst="orthographicFront">
              <a:rot lat="0" lon="0" rev="17400000"/>
            </a:camera>
            <a:lightRig rig="threePt" dir="t"/>
          </a:scene3d>
          <a:sp3d z="-152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1" name="Freeform 140"/>
          <p:cNvSpPr/>
          <p:nvPr/>
        </p:nvSpPr>
        <p:spPr>
          <a:xfrm>
            <a:off x="6509228" y="4162231"/>
            <a:ext cx="1684853" cy="980696"/>
          </a:xfrm>
          <a:custGeom>
            <a:avLst/>
            <a:gdLst>
              <a:gd name="connsiteX0" fmla="*/ 0 w 3264195"/>
              <a:gd name="connsiteY0" fmla="*/ 1148316 h 1148316"/>
              <a:gd name="connsiteX1" fmla="*/ 552893 w 3264195"/>
              <a:gd name="connsiteY1" fmla="*/ 340242 h 1148316"/>
              <a:gd name="connsiteX2" fmla="*/ 1095153 w 3264195"/>
              <a:gd name="connsiteY2" fmla="*/ 106326 h 1148316"/>
              <a:gd name="connsiteX3" fmla="*/ 3264195 w 3264195"/>
              <a:gd name="connsiteY3" fmla="*/ 0 h 1148316"/>
              <a:gd name="connsiteX0" fmla="*/ 0 w 3264195"/>
              <a:gd name="connsiteY0" fmla="*/ 1148316 h 1148316"/>
              <a:gd name="connsiteX1" fmla="*/ 552893 w 3264195"/>
              <a:gd name="connsiteY1" fmla="*/ 340242 h 1148316"/>
              <a:gd name="connsiteX2" fmla="*/ 1095153 w 3264195"/>
              <a:gd name="connsiteY2" fmla="*/ 106326 h 1148316"/>
              <a:gd name="connsiteX3" fmla="*/ 3264195 w 3264195"/>
              <a:gd name="connsiteY3" fmla="*/ 0 h 1148316"/>
              <a:gd name="connsiteX0" fmla="*/ 0 w 3264195"/>
              <a:gd name="connsiteY0" fmla="*/ 1148316 h 1148316"/>
              <a:gd name="connsiteX1" fmla="*/ 637846 w 3264195"/>
              <a:gd name="connsiteY1" fmla="*/ 368020 h 1148316"/>
              <a:gd name="connsiteX2" fmla="*/ 1095153 w 3264195"/>
              <a:gd name="connsiteY2" fmla="*/ 106326 h 1148316"/>
              <a:gd name="connsiteX3" fmla="*/ 3264195 w 3264195"/>
              <a:gd name="connsiteY3" fmla="*/ 0 h 1148316"/>
              <a:gd name="connsiteX0" fmla="*/ 0 w 3264195"/>
              <a:gd name="connsiteY0" fmla="*/ 1148316 h 1148316"/>
              <a:gd name="connsiteX1" fmla="*/ 637846 w 3264195"/>
              <a:gd name="connsiteY1" fmla="*/ 368020 h 1148316"/>
              <a:gd name="connsiteX2" fmla="*/ 1234168 w 3264195"/>
              <a:gd name="connsiteY2" fmla="*/ 137191 h 1148316"/>
              <a:gd name="connsiteX3" fmla="*/ 3264195 w 3264195"/>
              <a:gd name="connsiteY3" fmla="*/ 0 h 1148316"/>
              <a:gd name="connsiteX0" fmla="*/ 0 w 3302810"/>
              <a:gd name="connsiteY0" fmla="*/ 1200786 h 1200786"/>
              <a:gd name="connsiteX1" fmla="*/ 637846 w 3302810"/>
              <a:gd name="connsiteY1" fmla="*/ 420490 h 1200786"/>
              <a:gd name="connsiteX2" fmla="*/ 1234168 w 3302810"/>
              <a:gd name="connsiteY2" fmla="*/ 189661 h 1200786"/>
              <a:gd name="connsiteX3" fmla="*/ 3302810 w 3302810"/>
              <a:gd name="connsiteY3" fmla="*/ 0 h 1200786"/>
              <a:gd name="connsiteX0" fmla="*/ 0 w 3302810"/>
              <a:gd name="connsiteY0" fmla="*/ 1345849 h 1345849"/>
              <a:gd name="connsiteX1" fmla="*/ 637846 w 3302810"/>
              <a:gd name="connsiteY1" fmla="*/ 565553 h 1345849"/>
              <a:gd name="connsiteX2" fmla="*/ 1234168 w 3302810"/>
              <a:gd name="connsiteY2" fmla="*/ 334724 h 1345849"/>
              <a:gd name="connsiteX3" fmla="*/ 3302810 w 3302810"/>
              <a:gd name="connsiteY3" fmla="*/ 0 h 1345849"/>
              <a:gd name="connsiteX0" fmla="*/ 0 w 3302810"/>
              <a:gd name="connsiteY0" fmla="*/ 1345849 h 1345849"/>
              <a:gd name="connsiteX1" fmla="*/ 637846 w 3302810"/>
              <a:gd name="connsiteY1" fmla="*/ 565553 h 1345849"/>
              <a:gd name="connsiteX2" fmla="*/ 1218721 w 3302810"/>
              <a:gd name="connsiteY2" fmla="*/ 300773 h 1345849"/>
              <a:gd name="connsiteX3" fmla="*/ 3302810 w 3302810"/>
              <a:gd name="connsiteY3" fmla="*/ 0 h 1345849"/>
              <a:gd name="connsiteX0" fmla="*/ 0 w 3302810"/>
              <a:gd name="connsiteY0" fmla="*/ 1345849 h 1345849"/>
              <a:gd name="connsiteX1" fmla="*/ 637846 w 3302810"/>
              <a:gd name="connsiteY1" fmla="*/ 565553 h 1345849"/>
              <a:gd name="connsiteX2" fmla="*/ 1218721 w 3302810"/>
              <a:gd name="connsiteY2" fmla="*/ 300773 h 1345849"/>
              <a:gd name="connsiteX3" fmla="*/ 3302810 w 3302810"/>
              <a:gd name="connsiteY3" fmla="*/ 0 h 1345849"/>
              <a:gd name="connsiteX0" fmla="*/ 0 w 3302810"/>
              <a:gd name="connsiteY0" fmla="*/ 1345849 h 1345849"/>
              <a:gd name="connsiteX1" fmla="*/ 637846 w 3302810"/>
              <a:gd name="connsiteY1" fmla="*/ 565553 h 1345849"/>
              <a:gd name="connsiteX2" fmla="*/ 1218721 w 3302810"/>
              <a:gd name="connsiteY2" fmla="*/ 300773 h 1345849"/>
              <a:gd name="connsiteX3" fmla="*/ 2791159 w 3302810"/>
              <a:gd name="connsiteY3" fmla="*/ 42979 h 1345849"/>
              <a:gd name="connsiteX4" fmla="*/ 3302810 w 3302810"/>
              <a:gd name="connsiteY4" fmla="*/ 0 h 1345849"/>
              <a:gd name="connsiteX0" fmla="*/ 0 w 3302810"/>
              <a:gd name="connsiteY0" fmla="*/ 1364368 h 1364368"/>
              <a:gd name="connsiteX1" fmla="*/ 637846 w 3302810"/>
              <a:gd name="connsiteY1" fmla="*/ 584072 h 1364368"/>
              <a:gd name="connsiteX2" fmla="*/ 1218721 w 3302810"/>
              <a:gd name="connsiteY2" fmla="*/ 319292 h 1364368"/>
              <a:gd name="connsiteX3" fmla="*/ 2791159 w 3302810"/>
              <a:gd name="connsiteY3" fmla="*/ 61498 h 1364368"/>
              <a:gd name="connsiteX4" fmla="*/ 3302810 w 3302810"/>
              <a:gd name="connsiteY4" fmla="*/ 0 h 1364368"/>
              <a:gd name="connsiteX0" fmla="*/ 0 w 3302810"/>
              <a:gd name="connsiteY0" fmla="*/ 1364368 h 1364368"/>
              <a:gd name="connsiteX1" fmla="*/ 637846 w 3302810"/>
              <a:gd name="connsiteY1" fmla="*/ 584072 h 1364368"/>
              <a:gd name="connsiteX2" fmla="*/ 1218721 w 3302810"/>
              <a:gd name="connsiteY2" fmla="*/ 319292 h 1364368"/>
              <a:gd name="connsiteX3" fmla="*/ 2791159 w 3302810"/>
              <a:gd name="connsiteY3" fmla="*/ 61498 h 1364368"/>
              <a:gd name="connsiteX4" fmla="*/ 3302810 w 3302810"/>
              <a:gd name="connsiteY4" fmla="*/ 0 h 1364368"/>
              <a:gd name="connsiteX0" fmla="*/ 0 w 3295086"/>
              <a:gd name="connsiteY0" fmla="*/ 1367454 h 1367454"/>
              <a:gd name="connsiteX1" fmla="*/ 637846 w 3295086"/>
              <a:gd name="connsiteY1" fmla="*/ 587158 h 1367454"/>
              <a:gd name="connsiteX2" fmla="*/ 1218721 w 3295086"/>
              <a:gd name="connsiteY2" fmla="*/ 322378 h 1367454"/>
              <a:gd name="connsiteX3" fmla="*/ 2791159 w 3295086"/>
              <a:gd name="connsiteY3" fmla="*/ 64584 h 1367454"/>
              <a:gd name="connsiteX4" fmla="*/ 3295086 w 3295086"/>
              <a:gd name="connsiteY4" fmla="*/ 0 h 13674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95086" h="1367454">
                <a:moveTo>
                  <a:pt x="0" y="1367454"/>
                </a:moveTo>
                <a:cubicBezTo>
                  <a:pt x="185183" y="1050249"/>
                  <a:pt x="434726" y="761337"/>
                  <a:pt x="637846" y="587158"/>
                </a:cubicBezTo>
                <a:cubicBezTo>
                  <a:pt x="840966" y="412979"/>
                  <a:pt x="859836" y="409474"/>
                  <a:pt x="1218721" y="322378"/>
                </a:cubicBezTo>
                <a:cubicBezTo>
                  <a:pt x="1577607" y="235282"/>
                  <a:pt x="2443811" y="114713"/>
                  <a:pt x="2791159" y="64584"/>
                </a:cubicBezTo>
                <a:cubicBezTo>
                  <a:pt x="3138507" y="14455"/>
                  <a:pt x="2954951" y="36484"/>
                  <a:pt x="3295086" y="0"/>
                </a:cubicBezTo>
              </a:path>
            </a:pathLst>
          </a:custGeom>
          <a:noFill/>
          <a:ln w="12700">
            <a:solidFill>
              <a:srgbClr val="008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43" name="Straight Connector 142"/>
          <p:cNvCxnSpPr/>
          <p:nvPr/>
        </p:nvCxnSpPr>
        <p:spPr>
          <a:xfrm>
            <a:off x="6511712" y="4151153"/>
            <a:ext cx="1848980" cy="102"/>
          </a:xfrm>
          <a:prstGeom prst="line">
            <a:avLst/>
          </a:prstGeom>
          <a:ln w="3175">
            <a:solidFill>
              <a:schemeClr val="tx1"/>
            </a:solidFill>
            <a:prstDash val="dash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4" name="TextBox 143"/>
          <p:cNvSpPr txBox="1"/>
          <p:nvPr/>
        </p:nvSpPr>
        <p:spPr>
          <a:xfrm>
            <a:off x="6722167" y="3854454"/>
            <a:ext cx="134247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err="1">
                <a:latin typeface="Symbol" panose="05050102010706020507" pitchFamily="18" charset="2"/>
                <a:cs typeface="Arial" panose="020B0604020202020204" pitchFamily="34" charset="0"/>
              </a:rPr>
              <a:t>s</a:t>
            </a:r>
            <a:r>
              <a:rPr lang="en-US" sz="1400" baseline="-25000" dirty="0" err="1">
                <a:latin typeface="Arial" panose="020B0604020202020204" pitchFamily="34" charset="0"/>
                <a:cs typeface="Arial" panose="020B0604020202020204" pitchFamily="34" charset="0"/>
              </a:rPr>
              <a:t>max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=340 MPa</a:t>
            </a:r>
            <a:endParaRPr lang="en-US" sz="1400" baseline="-25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5" name="Rectangle 144"/>
          <p:cNvSpPr/>
          <p:nvPr/>
        </p:nvSpPr>
        <p:spPr>
          <a:xfrm>
            <a:off x="5920136" y="3712428"/>
            <a:ext cx="67197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dirty="0">
                <a:latin typeface="Symbol" panose="05050102010706020507" pitchFamily="18" charset="2"/>
                <a:cs typeface="Arial" panose="020B0604020202020204" pitchFamily="34" charset="0"/>
              </a:rPr>
              <a:t>s</a:t>
            </a:r>
          </a:p>
          <a:p>
            <a:pPr algn="ctr"/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(MPa)</a:t>
            </a:r>
          </a:p>
        </p:txBody>
      </p:sp>
      <p:sp>
        <p:nvSpPr>
          <p:cNvPr id="2" name="Freeform 1"/>
          <p:cNvSpPr/>
          <p:nvPr/>
        </p:nvSpPr>
        <p:spPr>
          <a:xfrm>
            <a:off x="6728343" y="4149312"/>
            <a:ext cx="1451366" cy="1790672"/>
          </a:xfrm>
          <a:custGeom>
            <a:avLst/>
            <a:gdLst>
              <a:gd name="connsiteX0" fmla="*/ 1451366 w 1451366"/>
              <a:gd name="connsiteY0" fmla="*/ 0 h 1790672"/>
              <a:gd name="connsiteX1" fmla="*/ 859777 w 1451366"/>
              <a:gd name="connsiteY1" fmla="*/ 978165 h 1790672"/>
              <a:gd name="connsiteX2" fmla="*/ 560038 w 1451366"/>
              <a:gd name="connsiteY2" fmla="*/ 1467247 h 1790672"/>
              <a:gd name="connsiteX3" fmla="*/ 0 w 1451366"/>
              <a:gd name="connsiteY3" fmla="*/ 1790672 h 1790672"/>
              <a:gd name="connsiteX0" fmla="*/ 1451366 w 1451366"/>
              <a:gd name="connsiteY0" fmla="*/ 0 h 1790672"/>
              <a:gd name="connsiteX1" fmla="*/ 859777 w 1451366"/>
              <a:gd name="connsiteY1" fmla="*/ 978165 h 1790672"/>
              <a:gd name="connsiteX2" fmla="*/ 544262 w 1451366"/>
              <a:gd name="connsiteY2" fmla="*/ 1419916 h 1790672"/>
              <a:gd name="connsiteX3" fmla="*/ 0 w 1451366"/>
              <a:gd name="connsiteY3" fmla="*/ 1790672 h 17906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51366" h="1790672">
                <a:moveTo>
                  <a:pt x="1451366" y="0"/>
                </a:moveTo>
                <a:cubicBezTo>
                  <a:pt x="1254170" y="326055"/>
                  <a:pt x="1010961" y="741512"/>
                  <a:pt x="859777" y="978165"/>
                </a:cubicBezTo>
                <a:cubicBezTo>
                  <a:pt x="708593" y="1214818"/>
                  <a:pt x="687558" y="1284498"/>
                  <a:pt x="544262" y="1419916"/>
                </a:cubicBezTo>
                <a:cubicBezTo>
                  <a:pt x="400966" y="1555334"/>
                  <a:pt x="0" y="1790672"/>
                  <a:pt x="0" y="1790672"/>
                </a:cubicBezTo>
              </a:path>
            </a:pathLst>
          </a:custGeom>
          <a:ln>
            <a:solidFill>
              <a:srgbClr val="008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1" name="Oval 170"/>
          <p:cNvSpPr/>
          <p:nvPr/>
        </p:nvSpPr>
        <p:spPr>
          <a:xfrm>
            <a:off x="8134409" y="4125655"/>
            <a:ext cx="73152" cy="7315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 w="6350">
            <a:solidFill>
              <a:schemeClr val="tx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7" name="Freeform 146"/>
          <p:cNvSpPr/>
          <p:nvPr/>
        </p:nvSpPr>
        <p:spPr>
          <a:xfrm rot="11823308">
            <a:off x="7021952" y="3981843"/>
            <a:ext cx="859952" cy="2131109"/>
          </a:xfrm>
          <a:custGeom>
            <a:avLst/>
            <a:gdLst>
              <a:gd name="connsiteX0" fmla="*/ 1451366 w 1451366"/>
              <a:gd name="connsiteY0" fmla="*/ 0 h 1790672"/>
              <a:gd name="connsiteX1" fmla="*/ 859777 w 1451366"/>
              <a:gd name="connsiteY1" fmla="*/ 978165 h 1790672"/>
              <a:gd name="connsiteX2" fmla="*/ 560038 w 1451366"/>
              <a:gd name="connsiteY2" fmla="*/ 1467247 h 1790672"/>
              <a:gd name="connsiteX3" fmla="*/ 0 w 1451366"/>
              <a:gd name="connsiteY3" fmla="*/ 1790672 h 17906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51366" h="1790672">
                <a:moveTo>
                  <a:pt x="1451366" y="0"/>
                </a:moveTo>
                <a:lnTo>
                  <a:pt x="859777" y="978165"/>
                </a:lnTo>
                <a:cubicBezTo>
                  <a:pt x="711222" y="1222706"/>
                  <a:pt x="703334" y="1331829"/>
                  <a:pt x="560038" y="1467247"/>
                </a:cubicBezTo>
                <a:cubicBezTo>
                  <a:pt x="416742" y="1602665"/>
                  <a:pt x="0" y="1790672"/>
                  <a:pt x="0" y="1790672"/>
                </a:cubicBezTo>
              </a:path>
            </a:pathLst>
          </a:custGeom>
          <a:ln>
            <a:solidFill>
              <a:srgbClr val="008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32" name="Group 231"/>
          <p:cNvGrpSpPr/>
          <p:nvPr/>
        </p:nvGrpSpPr>
        <p:grpSpPr>
          <a:xfrm>
            <a:off x="6511712" y="4154811"/>
            <a:ext cx="2450426" cy="2205078"/>
            <a:chOff x="6511712" y="4154811"/>
            <a:chExt cx="2450426" cy="2205078"/>
          </a:xfrm>
        </p:grpSpPr>
        <p:sp>
          <p:nvSpPr>
            <p:cNvPr id="146" name="Rectangle 145"/>
            <p:cNvSpPr/>
            <p:nvPr/>
          </p:nvSpPr>
          <p:spPr>
            <a:xfrm>
              <a:off x="8262555" y="5095670"/>
              <a:ext cx="62228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dirty="0">
                  <a:latin typeface="Symbol" panose="05050102010706020507" pitchFamily="18" charset="2"/>
                  <a:cs typeface="Arial" panose="020B0604020202020204" pitchFamily="34" charset="0"/>
                </a:rPr>
                <a:t>e </a:t>
              </a:r>
              <a:r>
                <a:rPr lang="en-US" sz="1400" dirty="0">
                  <a:latin typeface="Arial" panose="020B0604020202020204" pitchFamily="34" charset="0"/>
                  <a:cs typeface="Arial" panose="020B0604020202020204" pitchFamily="34" charset="0"/>
                </a:rPr>
                <a:t>(%)</a:t>
              </a:r>
            </a:p>
          </p:txBody>
        </p:sp>
        <p:cxnSp>
          <p:nvCxnSpPr>
            <p:cNvPr id="149" name="Straight Connector 148"/>
            <p:cNvCxnSpPr/>
            <p:nvPr/>
          </p:nvCxnSpPr>
          <p:spPr>
            <a:xfrm>
              <a:off x="7614123" y="4895160"/>
              <a:ext cx="914400" cy="102"/>
            </a:xfrm>
            <a:prstGeom prst="line">
              <a:avLst/>
            </a:prstGeom>
            <a:ln w="3175">
              <a:solidFill>
                <a:schemeClr val="tx1"/>
              </a:solidFill>
              <a:prstDash val="dashDot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TextBox 6"/>
            <p:cNvSpPr txBox="1"/>
            <p:nvPr/>
          </p:nvSpPr>
          <p:spPr>
            <a:xfrm>
              <a:off x="7449199" y="4684029"/>
              <a:ext cx="30008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+</a:t>
              </a: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8219381" y="4834679"/>
              <a:ext cx="697180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 err="1">
                  <a:latin typeface="Symbol" charset="2"/>
                  <a:cs typeface="Symbol" charset="2"/>
                </a:rPr>
                <a:t>s</a:t>
              </a:r>
              <a:r>
                <a:rPr lang="en-US" sz="1400" baseline="-25000" dirty="0" err="1">
                  <a:latin typeface="Arial"/>
                  <a:cs typeface="Arial"/>
                </a:rPr>
                <a:t>m</a:t>
              </a:r>
              <a:r>
                <a:rPr lang="en-US" sz="1400" dirty="0">
                  <a:latin typeface="Arial"/>
                  <a:cs typeface="Arial"/>
                </a:rPr>
                <a:t>=28</a:t>
              </a:r>
            </a:p>
          </p:txBody>
        </p:sp>
        <p:sp>
          <p:nvSpPr>
            <p:cNvPr id="153" name="TextBox 152"/>
            <p:cNvSpPr txBox="1"/>
            <p:nvPr/>
          </p:nvSpPr>
          <p:spPr>
            <a:xfrm>
              <a:off x="8198245" y="4340263"/>
              <a:ext cx="763893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 err="1">
                  <a:latin typeface="Symbol" charset="2"/>
                  <a:cs typeface="Symbol" charset="2"/>
                </a:rPr>
                <a:t>s</a:t>
              </a:r>
              <a:r>
                <a:rPr lang="en-US" sz="1400" baseline="-25000" dirty="0" err="1">
                  <a:latin typeface="Arial"/>
                  <a:cs typeface="Arial"/>
                </a:rPr>
                <a:t>a</a:t>
              </a:r>
              <a:r>
                <a:rPr lang="en-US" sz="1400" dirty="0">
                  <a:latin typeface="Arial"/>
                  <a:cs typeface="Arial"/>
                </a:rPr>
                <a:t>=312</a:t>
              </a:r>
            </a:p>
          </p:txBody>
        </p:sp>
        <p:cxnSp>
          <p:nvCxnSpPr>
            <p:cNvPr id="14" name="Straight Arrow Connector 13"/>
            <p:cNvCxnSpPr>
              <a:stCxn id="147" idx="3"/>
            </p:cNvCxnSpPr>
            <p:nvPr/>
          </p:nvCxnSpPr>
          <p:spPr>
            <a:xfrm>
              <a:off x="8175513" y="4154811"/>
              <a:ext cx="1" cy="740349"/>
            </a:xfrm>
            <a:prstGeom prst="straightConnector1">
              <a:avLst/>
            </a:prstGeom>
            <a:ln w="6350" cmpd="sng">
              <a:solidFill>
                <a:srgbClr val="000000"/>
              </a:solidFill>
              <a:prstDash val="dash"/>
              <a:headEnd type="triangle"/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6" name="Straight Arrow Connector 155"/>
            <p:cNvCxnSpPr/>
            <p:nvPr/>
          </p:nvCxnSpPr>
          <p:spPr>
            <a:xfrm>
              <a:off x="8179708" y="4887721"/>
              <a:ext cx="1" cy="246570"/>
            </a:xfrm>
            <a:prstGeom prst="straightConnector1">
              <a:avLst/>
            </a:prstGeom>
            <a:ln w="6350" cmpd="sng">
              <a:solidFill>
                <a:schemeClr val="tx1"/>
              </a:solidFill>
              <a:prstDash val="dash"/>
              <a:headEnd type="triangle"/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9" name="Straight Connector 158"/>
            <p:cNvCxnSpPr/>
            <p:nvPr/>
          </p:nvCxnSpPr>
          <p:spPr>
            <a:xfrm flipH="1">
              <a:off x="7592633" y="4874376"/>
              <a:ext cx="102" cy="1225292"/>
            </a:xfrm>
            <a:prstGeom prst="line">
              <a:avLst/>
            </a:prstGeom>
            <a:ln w="3175">
              <a:solidFill>
                <a:schemeClr val="tx1"/>
              </a:solidFill>
              <a:prstDash val="dashDot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0" name="Straight Connector 159"/>
            <p:cNvCxnSpPr/>
            <p:nvPr/>
          </p:nvCxnSpPr>
          <p:spPr>
            <a:xfrm flipH="1">
              <a:off x="8170985" y="4876904"/>
              <a:ext cx="102" cy="1225292"/>
            </a:xfrm>
            <a:prstGeom prst="line">
              <a:avLst/>
            </a:prstGeom>
            <a:ln w="3175">
              <a:solidFill>
                <a:schemeClr val="tx1"/>
              </a:solidFill>
              <a:prstDash val="dashDot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1" name="Straight Arrow Connector 160"/>
            <p:cNvCxnSpPr/>
            <p:nvPr/>
          </p:nvCxnSpPr>
          <p:spPr>
            <a:xfrm rot="5400000">
              <a:off x="7883062" y="5736008"/>
              <a:ext cx="1" cy="584901"/>
            </a:xfrm>
            <a:prstGeom prst="straightConnector1">
              <a:avLst/>
            </a:prstGeom>
            <a:ln w="6350" cmpd="sng">
              <a:solidFill>
                <a:srgbClr val="000000"/>
              </a:solidFill>
              <a:prstDash val="dash"/>
              <a:headEnd type="triangle"/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62" name="TextBox 161"/>
            <p:cNvSpPr txBox="1"/>
            <p:nvPr/>
          </p:nvSpPr>
          <p:spPr>
            <a:xfrm>
              <a:off x="7567979" y="6052112"/>
              <a:ext cx="78431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 err="1">
                  <a:latin typeface="Symbol" charset="2"/>
                  <a:cs typeface="Symbol" charset="2"/>
                </a:rPr>
                <a:t>e</a:t>
              </a:r>
              <a:r>
                <a:rPr lang="en-US" sz="1400" baseline="-25000" dirty="0" err="1">
                  <a:latin typeface="Arial"/>
                  <a:cs typeface="Arial"/>
                </a:rPr>
                <a:t>a</a:t>
              </a:r>
              <a:r>
                <a:rPr lang="en-US" sz="1400" dirty="0">
                  <a:latin typeface="Arial"/>
                  <a:cs typeface="Arial"/>
                </a:rPr>
                <a:t>=0.86</a:t>
              </a:r>
            </a:p>
          </p:txBody>
        </p:sp>
        <p:cxnSp>
          <p:nvCxnSpPr>
            <p:cNvPr id="166" name="Straight Arrow Connector 165"/>
            <p:cNvCxnSpPr/>
            <p:nvPr/>
          </p:nvCxnSpPr>
          <p:spPr>
            <a:xfrm flipH="1">
              <a:off x="6511712" y="6028458"/>
              <a:ext cx="1063606" cy="1"/>
            </a:xfrm>
            <a:prstGeom prst="straightConnector1">
              <a:avLst/>
            </a:prstGeom>
            <a:ln w="6350" cmpd="sng">
              <a:solidFill>
                <a:srgbClr val="000000"/>
              </a:solidFill>
              <a:prstDash val="dash"/>
              <a:headEnd type="triangle"/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68" name="TextBox 167"/>
            <p:cNvSpPr txBox="1"/>
            <p:nvPr/>
          </p:nvSpPr>
          <p:spPr>
            <a:xfrm>
              <a:off x="6658360" y="6052112"/>
              <a:ext cx="817455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 err="1">
                  <a:latin typeface="Symbol" charset="2"/>
                  <a:cs typeface="Symbol" charset="2"/>
                </a:rPr>
                <a:t>e</a:t>
              </a:r>
              <a:r>
                <a:rPr lang="en-US" sz="1400" baseline="-25000" dirty="0" err="1">
                  <a:latin typeface="Arial"/>
                  <a:cs typeface="Arial"/>
                </a:rPr>
                <a:t>m</a:t>
              </a:r>
              <a:r>
                <a:rPr lang="en-US" sz="1400" dirty="0">
                  <a:latin typeface="Arial"/>
                  <a:cs typeface="Arial"/>
                </a:rPr>
                <a:t>=1.21</a:t>
              </a:r>
            </a:p>
          </p:txBody>
        </p:sp>
      </p:grpSp>
      <p:sp>
        <p:nvSpPr>
          <p:cNvPr id="142" name="Oval 141"/>
          <p:cNvSpPr/>
          <p:nvPr/>
        </p:nvSpPr>
        <p:spPr>
          <a:xfrm>
            <a:off x="8138938" y="4125655"/>
            <a:ext cx="73152" cy="73152"/>
          </a:xfrm>
          <a:prstGeom prst="ellipse">
            <a:avLst/>
          </a:prstGeom>
          <a:solidFill>
            <a:srgbClr val="FFFF00"/>
          </a:solidFill>
          <a:ln w="6350">
            <a:solidFill>
              <a:schemeClr val="tx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2" name="Isosceles Triangle 171"/>
          <p:cNvSpPr/>
          <p:nvPr/>
        </p:nvSpPr>
        <p:spPr>
          <a:xfrm rot="305388">
            <a:off x="7767483" y="4742247"/>
            <a:ext cx="93519" cy="91440"/>
          </a:xfrm>
          <a:prstGeom prst="triangle">
            <a:avLst/>
          </a:prstGeom>
          <a:scene3d>
            <a:camera prst="orthographicFront">
              <a:rot lat="0" lon="0" rev="17400000"/>
            </a:camera>
            <a:lightRig rig="threePt" dir="t"/>
          </a:scene3d>
          <a:sp3d z="-152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4" name="Isosceles Triangle 173"/>
          <p:cNvSpPr/>
          <p:nvPr/>
        </p:nvSpPr>
        <p:spPr>
          <a:xfrm rot="19546723">
            <a:off x="7078649" y="5296927"/>
            <a:ext cx="93519" cy="91440"/>
          </a:xfrm>
          <a:prstGeom prst="triangle">
            <a:avLst>
              <a:gd name="adj" fmla="val 53223"/>
            </a:avLst>
          </a:prstGeom>
          <a:scene3d>
            <a:camera prst="orthographicFront">
              <a:rot lat="0" lon="0" rev="17400000"/>
            </a:camera>
            <a:lightRig rig="threePt" dir="t"/>
          </a:scene3d>
          <a:sp3d z="-152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92067" y="897674"/>
            <a:ext cx="2423870" cy="1048135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70277" y="2125549"/>
            <a:ext cx="2009563" cy="477851"/>
          </a:xfrm>
          <a:prstGeom prst="rect">
            <a:avLst/>
          </a:prstGeom>
        </p:spPr>
      </p:pic>
      <p:sp>
        <p:nvSpPr>
          <p:cNvPr id="148" name="Rounded Rectangle 147"/>
          <p:cNvSpPr/>
          <p:nvPr/>
        </p:nvSpPr>
        <p:spPr>
          <a:xfrm>
            <a:off x="5982482" y="844058"/>
            <a:ext cx="2992000" cy="2306848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50" name="Straight Arrow Connector 149"/>
          <p:cNvCxnSpPr/>
          <p:nvPr/>
        </p:nvCxnSpPr>
        <p:spPr>
          <a:xfrm>
            <a:off x="6702136" y="1407352"/>
            <a:ext cx="0" cy="1335737"/>
          </a:xfrm>
          <a:prstGeom prst="straightConnector1">
            <a:avLst/>
          </a:prstGeom>
          <a:ln w="12700">
            <a:solidFill>
              <a:schemeClr val="tx1"/>
            </a:solidFill>
            <a:headEnd type="arrow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1" name="Straight Arrow Connector 150"/>
          <p:cNvCxnSpPr/>
          <p:nvPr/>
        </p:nvCxnSpPr>
        <p:spPr>
          <a:xfrm flipH="1">
            <a:off x="6473712" y="2338551"/>
            <a:ext cx="1755888" cy="0"/>
          </a:xfrm>
          <a:prstGeom prst="straightConnector1">
            <a:avLst/>
          </a:prstGeom>
          <a:ln w="12700">
            <a:solidFill>
              <a:schemeClr val="tx1"/>
            </a:solidFill>
            <a:headEnd type="arrow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2" name="Straight Arrow Connector 151"/>
          <p:cNvCxnSpPr/>
          <p:nvPr/>
        </p:nvCxnSpPr>
        <p:spPr>
          <a:xfrm rot="5400000">
            <a:off x="7284543" y="1460170"/>
            <a:ext cx="0" cy="731520"/>
          </a:xfrm>
          <a:prstGeom prst="straightConnector1">
            <a:avLst/>
          </a:prstGeom>
          <a:ln w="12700">
            <a:prstDash val="dash"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4" name="Freeform 153"/>
          <p:cNvSpPr/>
          <p:nvPr/>
        </p:nvSpPr>
        <p:spPr>
          <a:xfrm>
            <a:off x="6691745" y="1833377"/>
            <a:ext cx="1215737" cy="831275"/>
          </a:xfrm>
          <a:custGeom>
            <a:avLst/>
            <a:gdLst>
              <a:gd name="connsiteX0" fmla="*/ 0 w 1215737"/>
              <a:gd name="connsiteY0" fmla="*/ 519547 h 831275"/>
              <a:gd name="connsiteX1" fmla="*/ 218210 w 1215737"/>
              <a:gd name="connsiteY1" fmla="*/ 10393 h 831275"/>
              <a:gd name="connsiteX2" fmla="*/ 394855 w 1215737"/>
              <a:gd name="connsiteY2" fmla="*/ 810493 h 831275"/>
              <a:gd name="connsiteX3" fmla="*/ 581891 w 1215737"/>
              <a:gd name="connsiteY3" fmla="*/ 2 h 831275"/>
              <a:gd name="connsiteX4" fmla="*/ 800100 w 1215737"/>
              <a:gd name="connsiteY4" fmla="*/ 820884 h 831275"/>
              <a:gd name="connsiteX5" fmla="*/ 997528 w 1215737"/>
              <a:gd name="connsiteY5" fmla="*/ 20784 h 831275"/>
              <a:gd name="connsiteX6" fmla="*/ 1215737 w 1215737"/>
              <a:gd name="connsiteY6" fmla="*/ 831275 h 831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5737" h="831275">
                <a:moveTo>
                  <a:pt x="0" y="519547"/>
                </a:moveTo>
                <a:cubicBezTo>
                  <a:pt x="76200" y="240724"/>
                  <a:pt x="152401" y="-38098"/>
                  <a:pt x="218210" y="10393"/>
                </a:cubicBezTo>
                <a:cubicBezTo>
                  <a:pt x="284019" y="58884"/>
                  <a:pt x="334242" y="812225"/>
                  <a:pt x="394855" y="810493"/>
                </a:cubicBezTo>
                <a:cubicBezTo>
                  <a:pt x="455468" y="808761"/>
                  <a:pt x="514350" y="-1730"/>
                  <a:pt x="581891" y="2"/>
                </a:cubicBezTo>
                <a:cubicBezTo>
                  <a:pt x="649432" y="1734"/>
                  <a:pt x="730827" y="817420"/>
                  <a:pt x="800100" y="820884"/>
                </a:cubicBezTo>
                <a:cubicBezTo>
                  <a:pt x="869373" y="824348"/>
                  <a:pt x="928255" y="19052"/>
                  <a:pt x="997528" y="20784"/>
                </a:cubicBezTo>
                <a:cubicBezTo>
                  <a:pt x="1066801" y="22516"/>
                  <a:pt x="1141269" y="426895"/>
                  <a:pt x="1215737" y="831275"/>
                </a:cubicBezTo>
              </a:path>
            </a:pathLst>
          </a:custGeom>
          <a:noFill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55" name="Straight Arrow Connector 154"/>
          <p:cNvCxnSpPr/>
          <p:nvPr/>
        </p:nvCxnSpPr>
        <p:spPr>
          <a:xfrm rot="5400000">
            <a:off x="7448604" y="2298892"/>
            <a:ext cx="0" cy="731520"/>
          </a:xfrm>
          <a:prstGeom prst="straightConnector1">
            <a:avLst/>
          </a:prstGeom>
          <a:ln w="12700">
            <a:prstDash val="dash"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63" name="TextBox 162"/>
          <p:cNvSpPr txBox="1"/>
          <p:nvPr/>
        </p:nvSpPr>
        <p:spPr>
          <a:xfrm>
            <a:off x="6877135" y="1417743"/>
            <a:ext cx="135165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S</a:t>
            </a:r>
            <a:r>
              <a:rPr lang="en-US" sz="1400" baseline="-25000" dirty="0" err="1">
                <a:latin typeface="Arial" panose="020B0604020202020204" pitchFamily="34" charset="0"/>
                <a:cs typeface="Arial" panose="020B0604020202020204" pitchFamily="34" charset="0"/>
              </a:rPr>
              <a:t>max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=200 MPa</a:t>
            </a:r>
            <a:endParaRPr lang="en-US" sz="1400" baseline="-25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4" name="TextBox 163"/>
          <p:cNvSpPr txBox="1"/>
          <p:nvPr/>
        </p:nvSpPr>
        <p:spPr>
          <a:xfrm>
            <a:off x="6983038" y="2743089"/>
            <a:ext cx="127951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S</a:t>
            </a:r>
            <a:r>
              <a:rPr lang="en-US" sz="1400" baseline="-25000" dirty="0" err="1">
                <a:latin typeface="Arial" panose="020B0604020202020204" pitchFamily="34" charset="0"/>
                <a:cs typeface="Arial" panose="020B0604020202020204" pitchFamily="34" charset="0"/>
              </a:rPr>
              <a:t>min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=-50 MPa</a:t>
            </a:r>
            <a:endParaRPr lang="en-US" sz="1400" baseline="-25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5" name="TextBox 164"/>
          <p:cNvSpPr txBox="1"/>
          <p:nvPr/>
        </p:nvSpPr>
        <p:spPr>
          <a:xfrm>
            <a:off x="6379055" y="1217688"/>
            <a:ext cx="3385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</a:t>
            </a:r>
          </a:p>
        </p:txBody>
      </p:sp>
      <p:sp>
        <p:nvSpPr>
          <p:cNvPr id="167" name="TextBox 166"/>
          <p:cNvSpPr txBox="1"/>
          <p:nvPr/>
        </p:nvSpPr>
        <p:spPr>
          <a:xfrm>
            <a:off x="6643717" y="875231"/>
            <a:ext cx="17491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u="sng" dirty="0">
                <a:latin typeface="Arial" panose="020B0604020202020204" pitchFamily="34" charset="0"/>
                <a:cs typeface="Arial" panose="020B0604020202020204" pitchFamily="34" charset="0"/>
              </a:rPr>
              <a:t>Nominal Stress</a:t>
            </a:r>
          </a:p>
        </p:txBody>
      </p:sp>
      <p:sp>
        <p:nvSpPr>
          <p:cNvPr id="169" name="TextBox 168"/>
          <p:cNvSpPr txBox="1"/>
          <p:nvPr/>
        </p:nvSpPr>
        <p:spPr>
          <a:xfrm>
            <a:off x="8047306" y="1847798"/>
            <a:ext cx="69121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K</a:t>
            </a:r>
            <a:r>
              <a:rPr lang="en-US" sz="1400" baseline="-25000" dirty="0" err="1">
                <a:latin typeface="Arial" panose="020B0604020202020204" pitchFamily="34" charset="0"/>
                <a:cs typeface="Arial" panose="020B0604020202020204" pitchFamily="34" charset="0"/>
              </a:rPr>
              <a:t>t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=3.5</a:t>
            </a:r>
            <a:endParaRPr lang="en-US" sz="1400" baseline="-25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0" name="Oval 169"/>
          <p:cNvSpPr/>
          <p:nvPr/>
        </p:nvSpPr>
        <p:spPr>
          <a:xfrm>
            <a:off x="6853805" y="1791902"/>
            <a:ext cx="73152" cy="73152"/>
          </a:xfrm>
          <a:prstGeom prst="ellipse">
            <a:avLst/>
          </a:prstGeom>
          <a:solidFill>
            <a:srgbClr val="FFFF00"/>
          </a:solidFill>
          <a:ln w="6350">
            <a:solidFill>
              <a:schemeClr val="tx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3" name="Oval 172"/>
          <p:cNvSpPr/>
          <p:nvPr/>
        </p:nvSpPr>
        <p:spPr>
          <a:xfrm>
            <a:off x="7039823" y="2603400"/>
            <a:ext cx="73152" cy="7315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 w="6350">
            <a:solidFill>
              <a:schemeClr val="tx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5" name="Title 1">
            <a:extLst>
              <a:ext uri="{FF2B5EF4-FFF2-40B4-BE49-F238E27FC236}">
                <a16:creationId xmlns="" xmlns:a16="http://schemas.microsoft.com/office/drawing/2014/main" id="{BA2227C1-A112-4867-BC29-85FD2F693B5B}"/>
              </a:ext>
            </a:extLst>
          </p:cNvPr>
          <p:cNvSpPr txBox="1">
            <a:spLocks/>
          </p:cNvSpPr>
          <p:nvPr/>
        </p:nvSpPr>
        <p:spPr>
          <a:xfrm>
            <a:off x="457200" y="63290"/>
            <a:ext cx="8229600" cy="1143000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Interactive </a:t>
            </a:r>
            <a:r>
              <a:rPr lang="en-US" sz="3600" b="1" dirty="0" err="1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Neuber’s</a:t>
            </a:r>
            <a:r>
              <a:rPr lang="en-US" sz="3600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curve</a:t>
            </a:r>
          </a:p>
        </p:txBody>
      </p:sp>
      <p:sp>
        <p:nvSpPr>
          <p:cNvPr id="176" name="TextBox 175">
            <a:extLst>
              <a:ext uri="{FF2B5EF4-FFF2-40B4-BE49-F238E27FC236}">
                <a16:creationId xmlns="" xmlns:a16="http://schemas.microsoft.com/office/drawing/2014/main" id="{B20E906F-090F-497C-A7CE-F75EFF22BBD1}"/>
              </a:ext>
            </a:extLst>
          </p:cNvPr>
          <p:cNvSpPr txBox="1"/>
          <p:nvPr/>
        </p:nvSpPr>
        <p:spPr>
          <a:xfrm>
            <a:off x="4951265" y="4252023"/>
            <a:ext cx="9557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Cyclic</a:t>
            </a:r>
            <a:r>
              <a:rPr lang="en-US" sz="1400" b="1" dirty="0">
                <a:latin typeface="Symbol" panose="05050102010706020507" pitchFamily="18" charset="2"/>
                <a:cs typeface="Arial" panose="020B0604020202020204" pitchFamily="34" charset="0"/>
              </a:rPr>
              <a:t> s</a:t>
            </a:r>
            <a:r>
              <a:rPr 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r>
              <a:rPr lang="en-US" sz="1400" b="1" dirty="0">
                <a:latin typeface="Symbol" panose="05050102010706020507" pitchFamily="18" charset="2"/>
                <a:cs typeface="Arial" panose="020B0604020202020204" pitchFamily="34" charset="0"/>
              </a:rPr>
              <a:t>e</a:t>
            </a:r>
            <a:endParaRPr lang="en-US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461072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9.91492E-7 -1.16462E-6 L -0.17989 0.12318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995" y="6159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72599E-6 1.51887E-6 L -0.17954 0.00903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977" y="440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77201E-8 2.66034E-6 L -0.18041 0.11275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029" y="5626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669E-6 1.9611E-6 L -0.17572 0.00694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786" y="347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7163E-6 -4.6307E-7 L -0.1884 0.12758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429" y="6367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8993E-6 -4.6307E-7 L 1.98993E-6 0.1329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6645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-4.44444E-6 L 0.00035 0.0132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648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77201E-8 3.28085E-6 L -0.18041 -0.00162 " pathEditMode="relative" rAng="0" ptsTypes="AA">
                                      <p:cBhvr>
                                        <p:cTn id="20" dur="2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029" y="-93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5093E-6 2.49132E-6 L -0.1733 -0.00023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665" y="-23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4.44444E-6 L -0.20503 0.12246 " pathEditMode="relative" rAng="0" ptsTypes="AA">
                                      <p:cBhvr>
                                        <p:cTn id="24" dur="2000" fill="hold"/>
                                        <p:tgtEl>
                                          <p:spTgt spid="18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260" y="6111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3"/>
                                            </p:cond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25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-3.7037E-6 L -0.16736 0.00579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18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368" y="278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5"/>
                                            </p:cond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27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1.11111E-6 L -0.15851 -0.00116 " pathEditMode="relative" rAng="0" ptsTypes="AA">
                                      <p:cBhvr>
                                        <p:cTn id="28" dur="2000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934" y="-69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7"/>
                                            </p:cond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29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1.11111E-6 L -0.15226 -0.00162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18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622" y="-93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9"/>
                                            </p:cond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31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478E-6 -8.49734E-7 L -0.17763 0.01343 " pathEditMode="relative" rAng="0" ptsTypes="AA">
                                      <p:cBhvr>
                                        <p:cTn id="32" dur="2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890" y="671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34 -3.98056E-6 C -0.02483 0.05485 -0.04931 0.1097 -0.06442 0.1421 C -0.07952 0.1745 -0.08057 0.17867 -0.09151 0.19417 C -0.10244 0.20968 -0.11894 0.22403 -0.1304 0.23513 C -0.14186 0.24624 -0.15124 0.25365 -0.16061 0.26129 " pathEditMode="relative" ptsTypes="aaaaA">
                                      <p:cBhvr>
                                        <p:cTn id="37" dur="200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00"/>
                            </p:stCondLst>
                            <p:childTnLst>
                              <p:par>
                                <p:cTn id="4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000"/>
                            </p:stCondLst>
                            <p:childTnLst>
                              <p:par>
                                <p:cTn id="4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000"/>
                            </p:stCondLst>
                            <p:childTnLst>
                              <p:par>
                                <p:cTn id="5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000"/>
                            </p:stCondLst>
                            <p:childTnLst>
                              <p:par>
                                <p:cTn id="5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500"/>
                            </p:stCondLst>
                            <p:childTnLst>
                              <p:par>
                                <p:cTn id="6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6" grpId="0" animBg="1"/>
      <p:bldP spid="187" grpId="0" animBg="1"/>
      <p:bldP spid="184" grpId="0" animBg="1"/>
      <p:bldP spid="185" grpId="0" animBg="1"/>
      <p:bldP spid="122" grpId="0" animBg="1"/>
      <p:bldP spid="123" grpId="0" animBg="1"/>
      <p:bldP spid="157" grpId="0" animBg="1"/>
      <p:bldP spid="158" grpId="0" animBg="1"/>
      <p:bldP spid="2" grpId="0" animBg="1"/>
      <p:bldP spid="171" grpId="0" animBg="1"/>
      <p:bldP spid="147" grpId="0" animBg="1"/>
      <p:bldP spid="172" grpId="0" animBg="1"/>
      <p:bldP spid="17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="" xmlns:a16="http://schemas.microsoft.com/office/drawing/2014/main" id="{61625921-44C0-47D5-9B10-3F0772BFA4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8CBBF1-E284-4EB2-80A7-BC946D2AC5EE}" type="slidenum">
              <a:rPr lang="en-US" smtClean="0"/>
              <a:pPr/>
              <a:t>16</a:t>
            </a:fld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="" xmlns:a16="http://schemas.microsoft.com/office/drawing/2014/main" id="{CBA5EC70-8456-4EAC-8C53-D100DFE5DF6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3864" y="1219200"/>
            <a:ext cx="8536271" cy="5137150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="" xmlns:a16="http://schemas.microsoft.com/office/drawing/2014/main" id="{4FA31FB6-985D-4ED3-B00A-DE4E5E5CB68C}"/>
              </a:ext>
            </a:extLst>
          </p:cNvPr>
          <p:cNvSpPr txBox="1">
            <a:spLocks/>
          </p:cNvSpPr>
          <p:nvPr/>
        </p:nvSpPr>
        <p:spPr>
          <a:xfrm>
            <a:off x="60243" y="136562"/>
            <a:ext cx="8931357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b="1" dirty="0" err="1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Neuber’s</a:t>
            </a:r>
            <a:r>
              <a:rPr lang="en-US" sz="3600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curve can handle long spectra</a:t>
            </a:r>
            <a:endParaRPr lang="en-US" sz="2800" baseline="30000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4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9343" y="1277957"/>
            <a:ext cx="8234466" cy="38448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74597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479235" y="207484"/>
            <a:ext cx="8229600" cy="1143000"/>
          </a:xfrm>
          <a:prstGeom prst="rect">
            <a:avLst/>
          </a:prstGeom>
        </p:spPr>
        <p:txBody>
          <a:bodyPr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rPr lang="en-US" sz="36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Cloud-based fatigue analysis tool</a:t>
            </a:r>
            <a:r>
              <a:rPr lang="en-US" sz="18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US" sz="18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8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(Conducive to classroom environment)</a:t>
            </a:r>
            <a:endParaRPr lang="en-US" sz="360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8897" y="3093677"/>
            <a:ext cx="3597006" cy="2399203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6569" y="3093677"/>
            <a:ext cx="3902266" cy="2600582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68929" y="1305283"/>
            <a:ext cx="7056818" cy="1833595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591500" y="1367927"/>
            <a:ext cx="20050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err="1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Durabilika</a:t>
            </a:r>
            <a:r>
              <a:rPr lang="en-US" sz="2400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 </a:t>
            </a:r>
            <a:endParaRPr lang="en-US" sz="2400" b="1" dirty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8506048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55896" y="4502873"/>
            <a:ext cx="2474562" cy="1650534"/>
          </a:xfrm>
          <a:prstGeom prst="rect">
            <a:avLst/>
          </a:prstGeom>
        </p:spPr>
      </p:pic>
      <p:sp>
        <p:nvSpPr>
          <p:cNvPr id="2" name="Title 1"/>
          <p:cNvSpPr txBox="1">
            <a:spLocks/>
          </p:cNvSpPr>
          <p:nvPr/>
        </p:nvSpPr>
        <p:spPr>
          <a:xfrm>
            <a:off x="168304" y="56115"/>
            <a:ext cx="2585913" cy="615914"/>
          </a:xfrm>
          <a:prstGeom prst="rect">
            <a:avLst/>
          </a:prstGeom>
        </p:spPr>
        <p:txBody>
          <a:bodyPr>
            <a:normAutofit lnSpcReduction="100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rPr lang="en-US" sz="36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Motivation</a:t>
            </a:r>
            <a:endParaRPr lang="en-US" sz="36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146" name="Picture 2" descr="Image result for fatigue simulation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23409" y="531934"/>
            <a:ext cx="2203693" cy="1714846"/>
          </a:xfrm>
          <a:prstGeom prst="rect">
            <a:avLst/>
          </a:prstGeom>
          <a:noFill/>
          <a:ln w="1905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61260" y="1145291"/>
            <a:ext cx="2481998" cy="1651483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17108" y="3304487"/>
            <a:ext cx="2926150" cy="1706171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101157" y="2796774"/>
            <a:ext cx="2712456" cy="1542709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  <p:sp>
        <p:nvSpPr>
          <p:cNvPr id="11" name="TextBox 10"/>
          <p:cNvSpPr txBox="1"/>
          <p:nvPr/>
        </p:nvSpPr>
        <p:spPr>
          <a:xfrm rot="20347053">
            <a:off x="308863" y="847150"/>
            <a:ext cx="18366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b="1" dirty="0" smtClean="0"/>
              <a:t>BIG COMPANY</a:t>
            </a:r>
            <a:endParaRPr lang="en-US" sz="1800" b="1" dirty="0"/>
          </a:p>
        </p:txBody>
      </p:sp>
      <p:cxnSp>
        <p:nvCxnSpPr>
          <p:cNvPr id="14" name="Curved Connector 13"/>
          <p:cNvCxnSpPr>
            <a:stCxn id="7" idx="3"/>
          </p:cNvCxnSpPr>
          <p:nvPr/>
        </p:nvCxnSpPr>
        <p:spPr>
          <a:xfrm flipV="1">
            <a:off x="3943258" y="1233889"/>
            <a:ext cx="1256703" cy="737144"/>
          </a:xfrm>
          <a:prstGeom prst="curvedConnector3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 rot="20347053">
            <a:off x="48398" y="2727466"/>
            <a:ext cx="183669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b="1" dirty="0" smtClean="0"/>
              <a:t>SMALL COMPANY</a:t>
            </a:r>
            <a:endParaRPr lang="en-US" sz="1800" b="1" dirty="0"/>
          </a:p>
        </p:txBody>
      </p:sp>
      <p:cxnSp>
        <p:nvCxnSpPr>
          <p:cNvPr id="17" name="Curved Connector 16"/>
          <p:cNvCxnSpPr>
            <a:stCxn id="10" idx="3"/>
          </p:cNvCxnSpPr>
          <p:nvPr/>
        </p:nvCxnSpPr>
        <p:spPr>
          <a:xfrm flipV="1">
            <a:off x="3943258" y="3304487"/>
            <a:ext cx="1023581" cy="853086"/>
          </a:xfrm>
          <a:prstGeom prst="curvedConnector3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148" name="Picture 4" descr="https://lh5.googleusercontent.com/gaZGMrha-r0uCb8xGOf-BQ-IFZH-s4K6iE4bpriJHMsRGqEftHdhNoP6mLTcJlDEq62O5JBytBLaLqeOI_X2XoDRZ0zYRM8oRNnuexQ1adHtvyhYb8GHJqvzqG507zL9vv75rws4Tw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38805" y="5839701"/>
            <a:ext cx="1583305" cy="4770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240256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2"/>
          <p:cNvSpPr txBox="1">
            <a:spLocks/>
          </p:cNvSpPr>
          <p:nvPr/>
        </p:nvSpPr>
        <p:spPr>
          <a:xfrm>
            <a:off x="2129788" y="1998038"/>
            <a:ext cx="5095301" cy="1861007"/>
          </a:xfrm>
          <a:prstGeom prst="rect">
            <a:avLst/>
          </a:prstGeom>
        </p:spPr>
        <p:txBody>
          <a:bodyPr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lvl="1">
              <a:buFont typeface="Arial" panose="020B0604020202020204" pitchFamily="34" charset="0"/>
              <a:buChar char="•"/>
            </a:pPr>
            <a:r>
              <a:rPr lang="en-US" sz="2200" u="sng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Easy</a:t>
            </a:r>
            <a:r>
              <a:rPr lang="en-US" sz="2200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to use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2200" u="sng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Interactive:</a:t>
            </a:r>
            <a:r>
              <a:rPr lang="en-US" sz="2200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step-by-step approach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2200" u="sng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Informative: </a:t>
            </a:r>
            <a:r>
              <a:rPr lang="en-US" sz="2200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explains </a:t>
            </a:r>
            <a:r>
              <a:rPr lang="en-US" sz="2200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classroom</a:t>
            </a:r>
            <a:r>
              <a:rPr lang="en-US" sz="2200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200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theory</a:t>
            </a:r>
            <a:endParaRPr lang="en-US" sz="2200" dirty="0" smtClean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2200" u="sng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Cloud-Based:</a:t>
            </a:r>
            <a:r>
              <a:rPr lang="en-US" sz="2200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accessible anywhere, anytime, and on any devise</a:t>
            </a:r>
          </a:p>
          <a:p>
            <a:pPr marL="457200" lvl="1"/>
            <a:endParaRPr lang="en-US" sz="2200" dirty="0" smtClean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1100" dirty="0" smtClean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Font typeface="Wingdings" panose="05000000000000000000" pitchFamily="2" charset="2"/>
              <a:buChar char="q"/>
            </a:pPr>
            <a:endParaRPr lang="en-US" sz="2600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itle 1"/>
          <p:cNvSpPr txBox="1">
            <a:spLocks/>
          </p:cNvSpPr>
          <p:nvPr/>
        </p:nvSpPr>
        <p:spPr>
          <a:xfrm>
            <a:off x="43148" y="-59380"/>
            <a:ext cx="8534400" cy="1143000"/>
          </a:xfrm>
          <a:prstGeom prst="rect">
            <a:avLst/>
          </a:prstGeom>
        </p:spPr>
        <p:txBody>
          <a:bodyPr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rPr lang="en-US" sz="36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Gap between fatigue theory vs. reality</a:t>
            </a:r>
            <a:endParaRPr lang="en-US" sz="36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357" y="478875"/>
            <a:ext cx="8221981" cy="2136343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517135" y="621955"/>
            <a:ext cx="20050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err="1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Durabilika</a:t>
            </a:r>
            <a:r>
              <a:rPr lang="en-US" sz="2400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 </a:t>
            </a:r>
            <a:endParaRPr lang="en-US" sz="2400" b="1" dirty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1783" y="4208443"/>
            <a:ext cx="3045352" cy="203125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77439" y="4110350"/>
            <a:ext cx="3743899" cy="2129343"/>
          </a:xfrm>
          <a:prstGeom prst="rect">
            <a:avLst/>
          </a:prstGeom>
        </p:spPr>
      </p:pic>
      <p:cxnSp>
        <p:nvCxnSpPr>
          <p:cNvPr id="10" name="Straight Arrow Connector 9"/>
          <p:cNvCxnSpPr>
            <a:stCxn id="7" idx="3"/>
            <a:endCxn id="8" idx="1"/>
          </p:cNvCxnSpPr>
          <p:nvPr/>
        </p:nvCxnSpPr>
        <p:spPr>
          <a:xfrm flipV="1">
            <a:off x="3517135" y="5175022"/>
            <a:ext cx="1160304" cy="49046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457967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89868"/>
            <a:ext cx="8610600" cy="1143000"/>
          </a:xfrm>
        </p:spPr>
        <p:txBody>
          <a:bodyPr>
            <a:normAutofit fontScale="90000"/>
          </a:bodyPr>
          <a:lstStyle/>
          <a:p>
            <a:r>
              <a:rPr lang="en-US" sz="3600" b="1" dirty="0" err="1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Neuber’s</a:t>
            </a:r>
            <a:r>
              <a:rPr lang="en-US" sz="3600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rule as a key component</a:t>
            </a:r>
            <a:br>
              <a:rPr lang="en-US" sz="3600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200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 effective educational software should be based on nominal stress or elastic FEA coupled with interactive </a:t>
            </a:r>
            <a:r>
              <a:rPr lang="en-US" sz="2200" dirty="0" err="1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Neuber’s</a:t>
            </a:r>
            <a:r>
              <a:rPr lang="en-US" sz="2200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rule for plasticity correction</a:t>
            </a:r>
            <a:endParaRPr lang="en-US" sz="2200" baseline="30000" dirty="0">
              <a:solidFill>
                <a:srgbClr val="0000FF"/>
              </a:solidFill>
            </a:endParaRPr>
          </a:p>
        </p:txBody>
      </p:sp>
      <p:sp>
        <p:nvSpPr>
          <p:cNvPr id="87" name="TextBox 86"/>
          <p:cNvSpPr txBox="1"/>
          <p:nvPr/>
        </p:nvSpPr>
        <p:spPr>
          <a:xfrm>
            <a:off x="2001088" y="4161654"/>
            <a:ext cx="491025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err="1">
                <a:solidFill>
                  <a:srgbClr val="0000FF"/>
                </a:solidFill>
              </a:rPr>
              <a:t>Neuber’s</a:t>
            </a:r>
            <a:r>
              <a:rPr lang="en-US" sz="2800" b="1" dirty="0">
                <a:solidFill>
                  <a:srgbClr val="0000FF"/>
                </a:solidFill>
              </a:rPr>
              <a:t> Rule can be written as</a:t>
            </a:r>
          </a:p>
        </p:txBody>
      </p:sp>
      <p:graphicFrame>
        <p:nvGraphicFramePr>
          <p:cNvPr id="89" name="Object 88"/>
          <p:cNvGraphicFramePr>
            <a:graphicFrameLocks noChangeAspect="1"/>
          </p:cNvGraphicFramePr>
          <p:nvPr>
            <p:extLst/>
          </p:nvPr>
        </p:nvGraphicFramePr>
        <p:xfrm>
          <a:off x="2713038" y="4684713"/>
          <a:ext cx="2616200" cy="1303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5" name="Equation" r:id="rId4" imgW="812520" imgH="431640" progId="Equation.3">
                  <p:embed/>
                </p:oleObj>
              </mc:Choice>
              <mc:Fallback>
                <p:oleObj name="Equation" r:id="rId4" imgW="812520" imgH="4316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13038" y="4684713"/>
                        <a:ext cx="2616200" cy="130333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91" name="TextBox 90"/>
          <p:cNvSpPr txBox="1"/>
          <p:nvPr/>
        </p:nvSpPr>
        <p:spPr>
          <a:xfrm>
            <a:off x="5529930" y="5136858"/>
            <a:ext cx="260898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Neuber’s</a:t>
            </a:r>
            <a:r>
              <a:rPr lang="en-US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hyperbola</a:t>
            </a:r>
          </a:p>
        </p:txBody>
      </p:sp>
      <p:sp>
        <p:nvSpPr>
          <p:cNvPr id="3" name="Rectangle 32"/>
          <p:cNvSpPr>
            <a:spLocks noChangeArrowheads="1"/>
          </p:cNvSpPr>
          <p:nvPr/>
        </p:nvSpPr>
        <p:spPr bwMode="auto">
          <a:xfrm>
            <a:off x="712919" y="1115948"/>
            <a:ext cx="10518598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" name="Rectangle 34"/>
          <p:cNvSpPr>
            <a:spLocks noChangeArrowheads="1"/>
          </p:cNvSpPr>
          <p:nvPr/>
        </p:nvSpPr>
        <p:spPr bwMode="auto">
          <a:xfrm>
            <a:off x="762799" y="1091370"/>
            <a:ext cx="14722661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7" name="Object 6"/>
          <p:cNvGraphicFramePr>
            <a:graphicFrameLocks noChangeAspect="1"/>
          </p:cNvGraphicFramePr>
          <p:nvPr>
            <p:extLst/>
          </p:nvPr>
        </p:nvGraphicFramePr>
        <p:xfrm>
          <a:off x="1771650" y="2133600"/>
          <a:ext cx="5440363" cy="1858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6" name="Equation" r:id="rId6" imgW="2666880" imgH="914400" progId="Equation.3">
                  <p:embed/>
                </p:oleObj>
              </mc:Choice>
              <mc:Fallback>
                <p:oleObj name="Equation" r:id="rId6" imgW="2666880" imgH="9144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71650" y="2133600"/>
                        <a:ext cx="5440363" cy="185896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Rectangle 62"/>
          <p:cNvSpPr>
            <a:spLocks noChangeArrowheads="1"/>
          </p:cNvSpPr>
          <p:nvPr/>
        </p:nvSpPr>
        <p:spPr bwMode="auto">
          <a:xfrm>
            <a:off x="2995636" y="109137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9" name="Object 8"/>
          <p:cNvGraphicFramePr>
            <a:graphicFrameLocks noChangeAspect="1"/>
          </p:cNvGraphicFramePr>
          <p:nvPr>
            <p:extLst/>
          </p:nvPr>
        </p:nvGraphicFramePr>
        <p:xfrm>
          <a:off x="3188555" y="1440555"/>
          <a:ext cx="2014537" cy="7381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7" name="Equation" r:id="rId8" imgW="647640" imgH="241200" progId="Equation.3">
                  <p:embed/>
                </p:oleObj>
              </mc:Choice>
              <mc:Fallback>
                <p:oleObj name="Equation" r:id="rId8" imgW="647640" imgH="2412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88555" y="1440555"/>
                        <a:ext cx="2014537" cy="73818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TextBox 7">
            <a:extLst>
              <a:ext uri="{FF2B5EF4-FFF2-40B4-BE49-F238E27FC236}">
                <a16:creationId xmlns="" xmlns:a16="http://schemas.microsoft.com/office/drawing/2014/main" id="{2FCB1742-0E0C-4939-8521-7D85396773C9}"/>
              </a:ext>
            </a:extLst>
          </p:cNvPr>
          <p:cNvSpPr txBox="1"/>
          <p:nvPr/>
        </p:nvSpPr>
        <p:spPr>
          <a:xfrm>
            <a:off x="2081363" y="6096000"/>
            <a:ext cx="221438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>
                <a:solidFill>
                  <a:srgbClr val="0000FF"/>
                </a:solidFill>
              </a:rPr>
              <a:t>Estimated </a:t>
            </a:r>
            <a:endParaRPr lang="en-US" b="1" dirty="0">
              <a:solidFill>
                <a:srgbClr val="0000FF"/>
              </a:solidFill>
            </a:endParaRPr>
          </a:p>
          <a:p>
            <a:pPr algn="ctr"/>
            <a:r>
              <a:rPr lang="en-US" b="1" dirty="0">
                <a:solidFill>
                  <a:srgbClr val="0000FF"/>
                </a:solidFill>
              </a:rPr>
              <a:t>elastic/plastic values</a:t>
            </a:r>
          </a:p>
        </p:txBody>
      </p:sp>
      <p:sp>
        <p:nvSpPr>
          <p:cNvPr id="10" name="Arrow: Up 9">
            <a:extLst>
              <a:ext uri="{FF2B5EF4-FFF2-40B4-BE49-F238E27FC236}">
                <a16:creationId xmlns="" xmlns:a16="http://schemas.microsoft.com/office/drawing/2014/main" id="{76FF37DC-E871-4418-8E69-28ED8D817E03}"/>
              </a:ext>
            </a:extLst>
          </p:cNvPr>
          <p:cNvSpPr/>
          <p:nvPr/>
        </p:nvSpPr>
        <p:spPr>
          <a:xfrm>
            <a:off x="2941460" y="5641915"/>
            <a:ext cx="335140" cy="454086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5251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4000"/>
                            </p:stCondLst>
                            <p:childTnLst>
                              <p:par>
                                <p:cTn id="16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6000"/>
                            </p:stCondLst>
                            <p:childTnLst>
                              <p:par>
                                <p:cTn id="20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1" grpId="0"/>
      <p:bldP spid="8" grpId="0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6" name="Group 85"/>
          <p:cNvGrpSpPr/>
          <p:nvPr/>
        </p:nvGrpSpPr>
        <p:grpSpPr>
          <a:xfrm>
            <a:off x="140058" y="4190999"/>
            <a:ext cx="4865519" cy="1385888"/>
            <a:chOff x="250751" y="2219166"/>
            <a:chExt cx="5118675" cy="1249069"/>
          </a:xfrm>
        </p:grpSpPr>
        <p:graphicFrame>
          <p:nvGraphicFramePr>
            <p:cNvPr id="9" name="Object 8"/>
            <p:cNvGraphicFramePr>
              <a:graphicFrameLocks noChangeAspect="1"/>
            </p:cNvGraphicFramePr>
            <p:nvPr>
              <p:extLst/>
            </p:nvPr>
          </p:nvGraphicFramePr>
          <p:xfrm>
            <a:off x="318849" y="2219166"/>
            <a:ext cx="2214551" cy="124906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076" name="Equation" r:id="rId4" imgW="1396800" imgH="914400" progId="Equation.3">
                    <p:embed/>
                  </p:oleObj>
                </mc:Choice>
                <mc:Fallback>
                  <p:oleObj name="Equation" r:id="rId4" imgW="1396800" imgH="91440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5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18849" y="2219166"/>
                          <a:ext cx="2214551" cy="1249069"/>
                        </a:xfrm>
                        <a:prstGeom prst="rect">
                          <a:avLst/>
                        </a:prstGeom>
                        <a:noFill/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0" name="Left Brace 9"/>
            <p:cNvSpPr/>
            <p:nvPr/>
          </p:nvSpPr>
          <p:spPr>
            <a:xfrm>
              <a:off x="250751" y="2372634"/>
              <a:ext cx="133990" cy="960175"/>
            </a:xfrm>
            <a:prstGeom prst="leftBrac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2472851" y="2265212"/>
              <a:ext cx="2896575" cy="110956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dirty="0" err="1">
                  <a:solidFill>
                    <a:srgbClr val="0000FF"/>
                  </a:solidFill>
                </a:rPr>
                <a:t>Neuber’s</a:t>
              </a:r>
              <a:r>
                <a:rPr lang="en-US" sz="2000" dirty="0">
                  <a:solidFill>
                    <a:srgbClr val="0000FF"/>
                  </a:solidFill>
                </a:rPr>
                <a:t> hyperbola (NH)</a:t>
              </a:r>
            </a:p>
            <a:p>
              <a:endParaRPr lang="en-US" sz="2000" dirty="0"/>
            </a:p>
            <a:p>
              <a:endParaRPr lang="en-US" sz="1400" dirty="0"/>
            </a:p>
            <a:p>
              <a:r>
                <a:rPr lang="en-US" sz="2000" dirty="0" err="1">
                  <a:solidFill>
                    <a:srgbClr val="0000FF"/>
                  </a:solidFill>
                </a:rPr>
                <a:t>Masing</a:t>
              </a:r>
              <a:r>
                <a:rPr lang="en-US" sz="2000" dirty="0">
                  <a:solidFill>
                    <a:srgbClr val="0000FF"/>
                  </a:solidFill>
                </a:rPr>
                <a:t> rule (MR)</a:t>
              </a:r>
            </a:p>
          </p:txBody>
        </p:sp>
      </p:grpSp>
      <p:sp>
        <p:nvSpPr>
          <p:cNvPr id="43" name="TextBox 42"/>
          <p:cNvSpPr txBox="1"/>
          <p:nvPr/>
        </p:nvSpPr>
        <p:spPr>
          <a:xfrm>
            <a:off x="1149559" y="3714690"/>
            <a:ext cx="159364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>
                <a:solidFill>
                  <a:srgbClr val="0000FF"/>
                </a:solidFill>
              </a:rPr>
              <a:t>Cyclic loading</a:t>
            </a:r>
          </a:p>
        </p:txBody>
      </p:sp>
      <p:grpSp>
        <p:nvGrpSpPr>
          <p:cNvPr id="2" name="Group 1"/>
          <p:cNvGrpSpPr/>
          <p:nvPr/>
        </p:nvGrpSpPr>
        <p:grpSpPr>
          <a:xfrm>
            <a:off x="5804338" y="1414550"/>
            <a:ext cx="3260962" cy="2815182"/>
            <a:chOff x="5804338" y="1414550"/>
            <a:chExt cx="3260962" cy="2815182"/>
          </a:xfrm>
        </p:grpSpPr>
        <p:sp>
          <p:nvSpPr>
            <p:cNvPr id="23" name="TextBox 22"/>
            <p:cNvSpPr txBox="1"/>
            <p:nvPr/>
          </p:nvSpPr>
          <p:spPr>
            <a:xfrm>
              <a:off x="8111555" y="1676400"/>
              <a:ext cx="69569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R-O</a:t>
              </a:r>
            </a:p>
          </p:txBody>
        </p:sp>
        <p:grpSp>
          <p:nvGrpSpPr>
            <p:cNvPr id="82" name="Group 81"/>
            <p:cNvGrpSpPr/>
            <p:nvPr/>
          </p:nvGrpSpPr>
          <p:grpSpPr>
            <a:xfrm>
              <a:off x="5804338" y="1414550"/>
              <a:ext cx="3260962" cy="2815182"/>
              <a:chOff x="5816763" y="1537628"/>
              <a:chExt cx="3260962" cy="2815182"/>
            </a:xfrm>
          </p:grpSpPr>
          <p:sp>
            <p:nvSpPr>
              <p:cNvPr id="22" name="TextBox 21"/>
              <p:cNvSpPr txBox="1"/>
              <p:nvPr/>
            </p:nvSpPr>
            <p:spPr>
              <a:xfrm>
                <a:off x="7448722" y="2684473"/>
                <a:ext cx="1629003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b="1" dirty="0">
                    <a:latin typeface="Symbol" panose="05050102010706020507" pitchFamily="18" charset="2"/>
                  </a:rPr>
                  <a:t>s e</a:t>
                </a:r>
                <a:r>
                  <a:rPr lang="en-US" b="1" dirty="0"/>
                  <a:t> = const</a:t>
                </a:r>
              </a:p>
            </p:txBody>
          </p:sp>
          <p:grpSp>
            <p:nvGrpSpPr>
              <p:cNvPr id="28" name="Group 27"/>
              <p:cNvGrpSpPr/>
              <p:nvPr/>
            </p:nvGrpSpPr>
            <p:grpSpPr>
              <a:xfrm>
                <a:off x="6138378" y="1537628"/>
                <a:ext cx="2518412" cy="2554553"/>
                <a:chOff x="5010994" y="2095501"/>
                <a:chExt cx="3359443" cy="3419721"/>
              </a:xfrm>
            </p:grpSpPr>
            <p:cxnSp>
              <p:nvCxnSpPr>
                <p:cNvPr id="14" name="Straight Arrow Connector 13"/>
                <p:cNvCxnSpPr/>
                <p:nvPr/>
              </p:nvCxnSpPr>
              <p:spPr>
                <a:xfrm>
                  <a:off x="5017637" y="5500708"/>
                  <a:ext cx="3352800" cy="14514"/>
                </a:xfrm>
                <a:prstGeom prst="straightConnector1">
                  <a:avLst/>
                </a:prstGeom>
                <a:ln w="19050">
                  <a:solidFill>
                    <a:schemeClr val="tx1"/>
                  </a:solidFill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" name="Straight Arrow Connector 16"/>
                <p:cNvCxnSpPr/>
                <p:nvPr/>
              </p:nvCxnSpPr>
              <p:spPr>
                <a:xfrm flipH="1" flipV="1">
                  <a:off x="5010994" y="2095501"/>
                  <a:ext cx="4757" cy="3402792"/>
                </a:xfrm>
                <a:prstGeom prst="straightConnector1">
                  <a:avLst/>
                </a:prstGeom>
                <a:ln w="19050">
                  <a:solidFill>
                    <a:schemeClr val="tx1"/>
                  </a:solidFill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20" name="Freeform 19"/>
              <p:cNvSpPr/>
              <p:nvPr/>
            </p:nvSpPr>
            <p:spPr>
              <a:xfrm>
                <a:off x="6160193" y="2158660"/>
                <a:ext cx="2295819" cy="1909806"/>
              </a:xfrm>
              <a:custGeom>
                <a:avLst/>
                <a:gdLst>
                  <a:gd name="connsiteX0" fmla="*/ 0 w 3062515"/>
                  <a:gd name="connsiteY0" fmla="*/ 2786743 h 2786743"/>
                  <a:gd name="connsiteX1" fmla="*/ 362858 w 3062515"/>
                  <a:gd name="connsiteY1" fmla="*/ 1045029 h 2786743"/>
                  <a:gd name="connsiteX2" fmla="*/ 653143 w 3062515"/>
                  <a:gd name="connsiteY2" fmla="*/ 493486 h 2786743"/>
                  <a:gd name="connsiteX3" fmla="*/ 1640115 w 3062515"/>
                  <a:gd name="connsiteY3" fmla="*/ 203200 h 2786743"/>
                  <a:gd name="connsiteX4" fmla="*/ 3062515 w 3062515"/>
                  <a:gd name="connsiteY4" fmla="*/ 0 h 27867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62515" h="2786743">
                    <a:moveTo>
                      <a:pt x="0" y="2786743"/>
                    </a:moveTo>
                    <a:cubicBezTo>
                      <a:pt x="127000" y="2106990"/>
                      <a:pt x="254001" y="1427238"/>
                      <a:pt x="362858" y="1045029"/>
                    </a:cubicBezTo>
                    <a:cubicBezTo>
                      <a:pt x="471715" y="662820"/>
                      <a:pt x="440267" y="633791"/>
                      <a:pt x="653143" y="493486"/>
                    </a:cubicBezTo>
                    <a:cubicBezTo>
                      <a:pt x="866019" y="353181"/>
                      <a:pt x="1238553" y="285448"/>
                      <a:pt x="1640115" y="203200"/>
                    </a:cubicBezTo>
                    <a:cubicBezTo>
                      <a:pt x="2041677" y="120952"/>
                      <a:pt x="2552096" y="60476"/>
                      <a:pt x="3062515" y="0"/>
                    </a:cubicBezTo>
                  </a:path>
                </a:pathLst>
              </a:custGeom>
              <a:no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27" name="Freeform 26"/>
              <p:cNvSpPr/>
              <p:nvPr/>
            </p:nvSpPr>
            <p:spPr>
              <a:xfrm>
                <a:off x="6997619" y="1719689"/>
                <a:ext cx="1142469" cy="1051700"/>
              </a:xfrm>
              <a:custGeom>
                <a:avLst/>
                <a:gdLst>
                  <a:gd name="connsiteX0" fmla="*/ 0 w 1524000"/>
                  <a:gd name="connsiteY0" fmla="*/ 0 h 1407886"/>
                  <a:gd name="connsiteX1" fmla="*/ 203200 w 1524000"/>
                  <a:gd name="connsiteY1" fmla="*/ 435429 h 1407886"/>
                  <a:gd name="connsiteX2" fmla="*/ 537028 w 1524000"/>
                  <a:gd name="connsiteY2" fmla="*/ 870857 h 1407886"/>
                  <a:gd name="connsiteX3" fmla="*/ 1001486 w 1524000"/>
                  <a:gd name="connsiteY3" fmla="*/ 1175657 h 1407886"/>
                  <a:gd name="connsiteX4" fmla="*/ 1524000 w 1524000"/>
                  <a:gd name="connsiteY4" fmla="*/ 1407886 h 14078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24000" h="1407886">
                    <a:moveTo>
                      <a:pt x="0" y="0"/>
                    </a:moveTo>
                    <a:cubicBezTo>
                      <a:pt x="56847" y="145143"/>
                      <a:pt x="113695" y="290286"/>
                      <a:pt x="203200" y="435429"/>
                    </a:cubicBezTo>
                    <a:cubicBezTo>
                      <a:pt x="292705" y="580572"/>
                      <a:pt x="403980" y="747486"/>
                      <a:pt x="537028" y="870857"/>
                    </a:cubicBezTo>
                    <a:cubicBezTo>
                      <a:pt x="670076" y="994228"/>
                      <a:pt x="836991" y="1086152"/>
                      <a:pt x="1001486" y="1175657"/>
                    </a:cubicBezTo>
                    <a:cubicBezTo>
                      <a:pt x="1165981" y="1265162"/>
                      <a:pt x="1344990" y="1336524"/>
                      <a:pt x="1524000" y="1407886"/>
                    </a:cubicBezTo>
                  </a:path>
                </a:pathLst>
              </a:custGeom>
              <a:no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30" name="Oval 29"/>
              <p:cNvSpPr/>
              <p:nvPr/>
            </p:nvSpPr>
            <p:spPr>
              <a:xfrm>
                <a:off x="7296190" y="2254722"/>
                <a:ext cx="114247" cy="109640"/>
              </a:xfrm>
              <a:prstGeom prst="ellipse">
                <a:avLst/>
              </a:prstGeom>
              <a:solidFill>
                <a:srgbClr val="FF000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33" name="TextBox 32"/>
              <p:cNvSpPr txBox="1"/>
              <p:nvPr/>
            </p:nvSpPr>
            <p:spPr>
              <a:xfrm>
                <a:off x="7921980" y="4041488"/>
                <a:ext cx="624984" cy="31132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dirty="0"/>
                  <a:t>Strain</a:t>
                </a:r>
              </a:p>
            </p:txBody>
          </p:sp>
          <p:sp>
            <p:nvSpPr>
              <p:cNvPr id="34" name="Rectangle 33"/>
              <p:cNvSpPr/>
              <p:nvPr/>
            </p:nvSpPr>
            <p:spPr>
              <a:xfrm rot="16200000">
                <a:off x="5663592" y="1769358"/>
                <a:ext cx="623348" cy="31700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dirty="0"/>
                  <a:t>Stress</a:t>
                </a:r>
              </a:p>
            </p:txBody>
          </p:sp>
        </p:grpSp>
      </p:grpSp>
      <p:grpSp>
        <p:nvGrpSpPr>
          <p:cNvPr id="88" name="Group 87"/>
          <p:cNvGrpSpPr/>
          <p:nvPr/>
        </p:nvGrpSpPr>
        <p:grpSpPr>
          <a:xfrm>
            <a:off x="60244" y="1824038"/>
            <a:ext cx="4781557" cy="1484312"/>
            <a:chOff x="316028" y="1677189"/>
            <a:chExt cx="5525416" cy="1739091"/>
          </a:xfrm>
        </p:grpSpPr>
        <p:graphicFrame>
          <p:nvGraphicFramePr>
            <p:cNvPr id="89" name="Object 88"/>
            <p:cNvGraphicFramePr>
              <a:graphicFrameLocks noChangeAspect="1"/>
            </p:cNvGraphicFramePr>
            <p:nvPr>
              <p:extLst/>
            </p:nvPr>
          </p:nvGraphicFramePr>
          <p:xfrm>
            <a:off x="683015" y="1677189"/>
            <a:ext cx="1953706" cy="1739091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077" name="Equation" r:id="rId6" imgW="977760" imgH="914400" progId="Equation.3">
                    <p:embed/>
                  </p:oleObj>
                </mc:Choice>
                <mc:Fallback>
                  <p:oleObj name="Equation" r:id="rId6" imgW="977760" imgH="91440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7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683015" y="1677189"/>
                          <a:ext cx="1953706" cy="1739091"/>
                        </a:xfrm>
                        <a:prstGeom prst="rect">
                          <a:avLst/>
                        </a:prstGeom>
                        <a:noFill/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90" name="Left Brace 89"/>
            <p:cNvSpPr/>
            <p:nvPr/>
          </p:nvSpPr>
          <p:spPr>
            <a:xfrm>
              <a:off x="316028" y="2048096"/>
              <a:ext cx="304800" cy="1143000"/>
            </a:xfrm>
            <a:prstGeom prst="leftBrac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1" name="TextBox 90"/>
            <p:cNvSpPr txBox="1"/>
            <p:nvPr/>
          </p:nvSpPr>
          <p:spPr>
            <a:xfrm>
              <a:off x="2659797" y="1961444"/>
              <a:ext cx="3181647" cy="1189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dirty="0">
                  <a:solidFill>
                    <a:schemeClr val="bg1">
                      <a:lumMod val="50000"/>
                    </a:schemeClr>
                  </a:solidFill>
                </a:rPr>
                <a:t>Neuber’s hyperbola (NH)</a:t>
              </a:r>
            </a:p>
            <a:p>
              <a:endParaRPr lang="en-US" sz="2000" dirty="0"/>
            </a:p>
            <a:p>
              <a:r>
                <a:rPr lang="en-US" sz="2000" dirty="0">
                  <a:solidFill>
                    <a:schemeClr val="bg1">
                      <a:lumMod val="50000"/>
                    </a:schemeClr>
                  </a:solidFill>
                </a:rPr>
                <a:t>Ramberg-Osgood (R-O)</a:t>
              </a:r>
            </a:p>
          </p:txBody>
        </p:sp>
      </p:grpSp>
      <p:sp>
        <p:nvSpPr>
          <p:cNvPr id="48" name="Title 1"/>
          <p:cNvSpPr>
            <a:spLocks noGrp="1"/>
          </p:cNvSpPr>
          <p:nvPr>
            <p:ph type="title"/>
          </p:nvPr>
        </p:nvSpPr>
        <p:spPr>
          <a:xfrm>
            <a:off x="60243" y="76200"/>
            <a:ext cx="8383343" cy="1143000"/>
          </a:xfrm>
        </p:spPr>
        <p:txBody>
          <a:bodyPr>
            <a:normAutofit/>
          </a:bodyPr>
          <a:lstStyle/>
          <a:p>
            <a:r>
              <a:rPr lang="en-US" sz="3600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Neuber’s rule </a:t>
            </a:r>
            <a:r>
              <a:rPr lang="en-US" sz="2800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Traditional interpretation</a:t>
            </a:r>
            <a:endParaRPr lang="en-US" sz="2800" baseline="30000" dirty="0">
              <a:solidFill>
                <a:srgbClr val="0000FF"/>
              </a:solidFill>
            </a:endParaRPr>
          </a:p>
        </p:txBody>
      </p:sp>
      <p:grpSp>
        <p:nvGrpSpPr>
          <p:cNvPr id="24" name="Group 23"/>
          <p:cNvGrpSpPr/>
          <p:nvPr/>
        </p:nvGrpSpPr>
        <p:grpSpPr>
          <a:xfrm>
            <a:off x="5150114" y="2196489"/>
            <a:ext cx="2168281" cy="3318006"/>
            <a:chOff x="5150114" y="2196489"/>
            <a:chExt cx="2168281" cy="3318006"/>
          </a:xfrm>
        </p:grpSpPr>
        <p:sp>
          <p:nvSpPr>
            <p:cNvPr id="16" name="Freeform 15"/>
            <p:cNvSpPr/>
            <p:nvPr/>
          </p:nvSpPr>
          <p:spPr>
            <a:xfrm rot="10800000">
              <a:off x="5150114" y="2196489"/>
              <a:ext cx="2168281" cy="3318006"/>
            </a:xfrm>
            <a:custGeom>
              <a:avLst/>
              <a:gdLst>
                <a:gd name="connsiteX0" fmla="*/ 0 w 1282890"/>
                <a:gd name="connsiteY0" fmla="*/ 2238233 h 2238233"/>
                <a:gd name="connsiteX1" fmla="*/ 136478 w 1282890"/>
                <a:gd name="connsiteY1" fmla="*/ 1555845 h 2238233"/>
                <a:gd name="connsiteX2" fmla="*/ 300251 w 1282890"/>
                <a:gd name="connsiteY2" fmla="*/ 791571 h 2238233"/>
                <a:gd name="connsiteX3" fmla="*/ 409433 w 1282890"/>
                <a:gd name="connsiteY3" fmla="*/ 477672 h 2238233"/>
                <a:gd name="connsiteX4" fmla="*/ 600502 w 1282890"/>
                <a:gd name="connsiteY4" fmla="*/ 245660 h 2238233"/>
                <a:gd name="connsiteX5" fmla="*/ 1282890 w 1282890"/>
                <a:gd name="connsiteY5" fmla="*/ 0 h 2238233"/>
                <a:gd name="connsiteX0" fmla="*/ 0 w 1282890"/>
                <a:gd name="connsiteY0" fmla="*/ 2238233 h 2238233"/>
                <a:gd name="connsiteX1" fmla="*/ 136478 w 1282890"/>
                <a:gd name="connsiteY1" fmla="*/ 1555845 h 2238233"/>
                <a:gd name="connsiteX2" fmla="*/ 300251 w 1282890"/>
                <a:gd name="connsiteY2" fmla="*/ 791571 h 2238233"/>
                <a:gd name="connsiteX3" fmla="*/ 394169 w 1282890"/>
                <a:gd name="connsiteY3" fmla="*/ 405280 h 2238233"/>
                <a:gd name="connsiteX4" fmla="*/ 600502 w 1282890"/>
                <a:gd name="connsiteY4" fmla="*/ 245660 h 2238233"/>
                <a:gd name="connsiteX5" fmla="*/ 1282890 w 1282890"/>
                <a:gd name="connsiteY5" fmla="*/ 0 h 2238233"/>
                <a:gd name="connsiteX0" fmla="*/ 0 w 1282890"/>
                <a:gd name="connsiteY0" fmla="*/ 2238233 h 2238233"/>
                <a:gd name="connsiteX1" fmla="*/ 136478 w 1282890"/>
                <a:gd name="connsiteY1" fmla="*/ 1555845 h 2238233"/>
                <a:gd name="connsiteX2" fmla="*/ 300251 w 1282890"/>
                <a:gd name="connsiteY2" fmla="*/ 791571 h 2238233"/>
                <a:gd name="connsiteX3" fmla="*/ 343536 w 1282890"/>
                <a:gd name="connsiteY3" fmla="*/ 556581 h 2238233"/>
                <a:gd name="connsiteX4" fmla="*/ 394169 w 1282890"/>
                <a:gd name="connsiteY4" fmla="*/ 405280 h 2238233"/>
                <a:gd name="connsiteX5" fmla="*/ 600502 w 1282890"/>
                <a:gd name="connsiteY5" fmla="*/ 245660 h 2238233"/>
                <a:gd name="connsiteX6" fmla="*/ 1282890 w 1282890"/>
                <a:gd name="connsiteY6" fmla="*/ 0 h 2238233"/>
                <a:gd name="connsiteX0" fmla="*/ 0 w 1282890"/>
                <a:gd name="connsiteY0" fmla="*/ 2238233 h 2238233"/>
                <a:gd name="connsiteX1" fmla="*/ 136478 w 1282890"/>
                <a:gd name="connsiteY1" fmla="*/ 1555845 h 2238233"/>
                <a:gd name="connsiteX2" fmla="*/ 300251 w 1282890"/>
                <a:gd name="connsiteY2" fmla="*/ 791571 h 2238233"/>
                <a:gd name="connsiteX3" fmla="*/ 343536 w 1282890"/>
                <a:gd name="connsiteY3" fmla="*/ 556581 h 2238233"/>
                <a:gd name="connsiteX4" fmla="*/ 389081 w 1282890"/>
                <a:gd name="connsiteY4" fmla="*/ 416417 h 2238233"/>
                <a:gd name="connsiteX5" fmla="*/ 600502 w 1282890"/>
                <a:gd name="connsiteY5" fmla="*/ 245660 h 2238233"/>
                <a:gd name="connsiteX6" fmla="*/ 1282890 w 1282890"/>
                <a:gd name="connsiteY6" fmla="*/ 0 h 2238233"/>
                <a:gd name="connsiteX0" fmla="*/ 0 w 1282890"/>
                <a:gd name="connsiteY0" fmla="*/ 2238233 h 2238233"/>
                <a:gd name="connsiteX1" fmla="*/ 136478 w 1282890"/>
                <a:gd name="connsiteY1" fmla="*/ 1555845 h 2238233"/>
                <a:gd name="connsiteX2" fmla="*/ 300251 w 1282890"/>
                <a:gd name="connsiteY2" fmla="*/ 791571 h 2238233"/>
                <a:gd name="connsiteX3" fmla="*/ 343536 w 1282890"/>
                <a:gd name="connsiteY3" fmla="*/ 556581 h 2238233"/>
                <a:gd name="connsiteX4" fmla="*/ 414521 w 1282890"/>
                <a:gd name="connsiteY4" fmla="*/ 394142 h 2238233"/>
                <a:gd name="connsiteX5" fmla="*/ 600502 w 1282890"/>
                <a:gd name="connsiteY5" fmla="*/ 245660 h 2238233"/>
                <a:gd name="connsiteX6" fmla="*/ 1282890 w 1282890"/>
                <a:gd name="connsiteY6" fmla="*/ 0 h 22382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82890" h="2238233">
                  <a:moveTo>
                    <a:pt x="0" y="2238233"/>
                  </a:moveTo>
                  <a:cubicBezTo>
                    <a:pt x="43218" y="2017594"/>
                    <a:pt x="86436" y="1796955"/>
                    <a:pt x="136478" y="1555845"/>
                  </a:cubicBezTo>
                  <a:cubicBezTo>
                    <a:pt x="186520" y="1314735"/>
                    <a:pt x="265741" y="958115"/>
                    <a:pt x="300251" y="791571"/>
                  </a:cubicBezTo>
                  <a:cubicBezTo>
                    <a:pt x="334761" y="625027"/>
                    <a:pt x="327883" y="620963"/>
                    <a:pt x="343536" y="556581"/>
                  </a:cubicBezTo>
                  <a:cubicBezTo>
                    <a:pt x="359189" y="492199"/>
                    <a:pt x="371693" y="445962"/>
                    <a:pt x="414521" y="394142"/>
                  </a:cubicBezTo>
                  <a:cubicBezTo>
                    <a:pt x="457349" y="342322"/>
                    <a:pt x="455774" y="311350"/>
                    <a:pt x="600502" y="245660"/>
                  </a:cubicBezTo>
                  <a:cubicBezTo>
                    <a:pt x="745230" y="179970"/>
                    <a:pt x="1014484" y="83024"/>
                    <a:pt x="1282890" y="0"/>
                  </a:cubicBezTo>
                </a:path>
              </a:pathLst>
            </a:custGeom>
            <a:noFill/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3" name="TextBox 82"/>
            <p:cNvSpPr txBox="1"/>
            <p:nvPr/>
          </p:nvSpPr>
          <p:spPr>
            <a:xfrm>
              <a:off x="5934555" y="4095362"/>
              <a:ext cx="880369" cy="923330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pPr algn="ctr"/>
              <a:r>
                <a:rPr lang="en-US" b="1" dirty="0" err="1">
                  <a:solidFill>
                    <a:srgbClr val="0000FF"/>
                  </a:solidFill>
                </a:rPr>
                <a:t>Masing</a:t>
              </a:r>
              <a:endParaRPr lang="en-US" b="1" dirty="0">
                <a:solidFill>
                  <a:srgbClr val="0000FF"/>
                </a:solidFill>
              </a:endParaRPr>
            </a:p>
            <a:p>
              <a:pPr algn="ctr"/>
              <a:r>
                <a:rPr lang="en-US" b="1" dirty="0">
                  <a:solidFill>
                    <a:srgbClr val="0000FF"/>
                  </a:solidFill>
                </a:rPr>
                <a:t>rule</a:t>
              </a:r>
            </a:p>
            <a:p>
              <a:pPr algn="ctr"/>
              <a:r>
                <a:rPr lang="en-US" b="1" dirty="0">
                  <a:solidFill>
                    <a:srgbClr val="0000FF"/>
                  </a:solidFill>
                </a:rPr>
                <a:t>(MR)</a:t>
              </a:r>
            </a:p>
          </p:txBody>
        </p:sp>
      </p:grpSp>
      <p:grpSp>
        <p:nvGrpSpPr>
          <p:cNvPr id="29" name="Group 28"/>
          <p:cNvGrpSpPr/>
          <p:nvPr/>
        </p:nvGrpSpPr>
        <p:grpSpPr>
          <a:xfrm>
            <a:off x="5193549" y="1822429"/>
            <a:ext cx="2718372" cy="4195287"/>
            <a:chOff x="5193549" y="1822429"/>
            <a:chExt cx="2718372" cy="4195287"/>
          </a:xfrm>
        </p:grpSpPr>
        <p:grpSp>
          <p:nvGrpSpPr>
            <p:cNvPr id="21" name="Group 20"/>
            <p:cNvGrpSpPr/>
            <p:nvPr/>
          </p:nvGrpSpPr>
          <p:grpSpPr>
            <a:xfrm>
              <a:off x="5193549" y="2176393"/>
              <a:ext cx="2207485" cy="3797746"/>
              <a:chOff x="5193549" y="2176393"/>
              <a:chExt cx="2207485" cy="3797746"/>
            </a:xfrm>
          </p:grpSpPr>
          <p:cxnSp>
            <p:nvCxnSpPr>
              <p:cNvPr id="36" name="Straight Arrow Connector 35"/>
              <p:cNvCxnSpPr/>
              <p:nvPr/>
            </p:nvCxnSpPr>
            <p:spPr>
              <a:xfrm>
                <a:off x="7342311" y="2176393"/>
                <a:ext cx="58723" cy="3797746"/>
              </a:xfrm>
              <a:prstGeom prst="straightConnector1">
                <a:avLst/>
              </a:prstGeom>
              <a:ln w="19050">
                <a:solidFill>
                  <a:srgbClr val="0000FF"/>
                </a:solidFill>
                <a:prstDash val="solid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Straight Arrow Connector 37"/>
              <p:cNvCxnSpPr/>
              <p:nvPr/>
            </p:nvCxnSpPr>
            <p:spPr>
              <a:xfrm flipH="1" flipV="1">
                <a:off x="5193549" y="2186687"/>
                <a:ext cx="2143095" cy="4534"/>
              </a:xfrm>
              <a:prstGeom prst="straightConnector1">
                <a:avLst/>
              </a:prstGeom>
              <a:ln w="19050">
                <a:solidFill>
                  <a:srgbClr val="0000FF"/>
                </a:solidFill>
                <a:prstDash val="solid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67" name="TextBox 66"/>
            <p:cNvSpPr txBox="1"/>
            <p:nvPr/>
          </p:nvSpPr>
          <p:spPr>
            <a:xfrm>
              <a:off x="7401102" y="5648384"/>
              <a:ext cx="51081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>
                  <a:solidFill>
                    <a:srgbClr val="0000FF"/>
                  </a:solidFill>
                  <a:latin typeface="Symbol" panose="05050102010706020507" pitchFamily="18" charset="2"/>
                </a:rPr>
                <a:t>Ds</a:t>
              </a:r>
            </a:p>
          </p:txBody>
        </p:sp>
        <p:sp>
          <p:nvSpPr>
            <p:cNvPr id="68" name="TextBox 67"/>
            <p:cNvSpPr txBox="1"/>
            <p:nvPr/>
          </p:nvSpPr>
          <p:spPr>
            <a:xfrm>
              <a:off x="5284045" y="1822429"/>
              <a:ext cx="51081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>
                  <a:solidFill>
                    <a:srgbClr val="0000FF"/>
                  </a:solidFill>
                  <a:latin typeface="Symbol" panose="05050102010706020507" pitchFamily="18" charset="2"/>
                </a:rPr>
                <a:t>De</a:t>
              </a:r>
            </a:p>
          </p:txBody>
        </p:sp>
      </p:grpSp>
      <p:grpSp>
        <p:nvGrpSpPr>
          <p:cNvPr id="35" name="Group 34"/>
          <p:cNvGrpSpPr/>
          <p:nvPr/>
        </p:nvGrpSpPr>
        <p:grpSpPr>
          <a:xfrm>
            <a:off x="4990041" y="2212519"/>
            <a:ext cx="2416660" cy="4552153"/>
            <a:chOff x="4977835" y="2214112"/>
            <a:chExt cx="2416660" cy="4552153"/>
          </a:xfrm>
        </p:grpSpPr>
        <p:sp>
          <p:nvSpPr>
            <p:cNvPr id="84" name="TextBox 83"/>
            <p:cNvSpPr txBox="1"/>
            <p:nvPr/>
          </p:nvSpPr>
          <p:spPr>
            <a:xfrm>
              <a:off x="5542406" y="6119934"/>
              <a:ext cx="1444113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b="1" dirty="0" err="1">
                  <a:solidFill>
                    <a:srgbClr val="0000FF"/>
                  </a:solidFill>
                  <a:latin typeface="Symbol" panose="05050102010706020507" pitchFamily="18" charset="2"/>
                </a:rPr>
                <a:t>DsDe</a:t>
              </a:r>
              <a:r>
                <a:rPr lang="en-US" b="1" dirty="0">
                  <a:solidFill>
                    <a:srgbClr val="0000FF"/>
                  </a:solidFill>
                  <a:latin typeface="Symbol" panose="05050102010706020507" pitchFamily="18" charset="2"/>
                </a:rPr>
                <a:t> </a:t>
              </a:r>
              <a:r>
                <a:rPr lang="en-US" b="1" dirty="0">
                  <a:solidFill>
                    <a:srgbClr val="0000FF"/>
                  </a:solidFill>
                </a:rPr>
                <a:t>= </a:t>
              </a:r>
              <a:r>
                <a:rPr lang="en-US" b="1" dirty="0" err="1">
                  <a:solidFill>
                    <a:srgbClr val="0000FF"/>
                  </a:solidFill>
                </a:rPr>
                <a:t>const</a:t>
              </a:r>
              <a:endParaRPr lang="en-US" b="1" dirty="0">
                <a:solidFill>
                  <a:srgbClr val="0000FF"/>
                </a:solidFill>
              </a:endParaRPr>
            </a:p>
            <a:p>
              <a:pPr algn="ctr"/>
              <a:r>
                <a:rPr lang="en-US" b="1" dirty="0">
                  <a:solidFill>
                    <a:srgbClr val="0000FF"/>
                  </a:solidFill>
                </a:rPr>
                <a:t>(NH)</a:t>
              </a:r>
            </a:p>
          </p:txBody>
        </p:sp>
        <p:grpSp>
          <p:nvGrpSpPr>
            <p:cNvPr id="32" name="Group 31"/>
            <p:cNvGrpSpPr/>
            <p:nvPr/>
          </p:nvGrpSpPr>
          <p:grpSpPr>
            <a:xfrm>
              <a:off x="4977835" y="2214112"/>
              <a:ext cx="2416660" cy="3811425"/>
              <a:chOff x="4977835" y="2214112"/>
              <a:chExt cx="2416660" cy="3811425"/>
            </a:xfrm>
          </p:grpSpPr>
          <p:sp>
            <p:nvSpPr>
              <p:cNvPr id="44" name="Oval 43"/>
              <p:cNvSpPr/>
              <p:nvPr/>
            </p:nvSpPr>
            <p:spPr>
              <a:xfrm>
                <a:off x="5626865" y="5308242"/>
                <a:ext cx="126631" cy="109640"/>
              </a:xfrm>
              <a:prstGeom prst="ellipse">
                <a:avLst/>
              </a:prstGeom>
              <a:solidFill>
                <a:srgbClr val="FF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31" name="Group 30"/>
              <p:cNvGrpSpPr/>
              <p:nvPr/>
            </p:nvGrpSpPr>
            <p:grpSpPr>
              <a:xfrm>
                <a:off x="4977835" y="2214112"/>
                <a:ext cx="1142469" cy="3811425"/>
                <a:chOff x="4977835" y="2214112"/>
                <a:chExt cx="1142469" cy="3811425"/>
              </a:xfrm>
            </p:grpSpPr>
            <p:sp>
              <p:nvSpPr>
                <p:cNvPr id="71" name="Freeform 70"/>
                <p:cNvSpPr/>
                <p:nvPr/>
              </p:nvSpPr>
              <p:spPr>
                <a:xfrm rot="12022366">
                  <a:off x="4977835" y="4973837"/>
                  <a:ext cx="1142469" cy="1051700"/>
                </a:xfrm>
                <a:custGeom>
                  <a:avLst/>
                  <a:gdLst>
                    <a:gd name="connsiteX0" fmla="*/ 0 w 1524000"/>
                    <a:gd name="connsiteY0" fmla="*/ 0 h 1407886"/>
                    <a:gd name="connsiteX1" fmla="*/ 203200 w 1524000"/>
                    <a:gd name="connsiteY1" fmla="*/ 435429 h 1407886"/>
                    <a:gd name="connsiteX2" fmla="*/ 537028 w 1524000"/>
                    <a:gd name="connsiteY2" fmla="*/ 870857 h 1407886"/>
                    <a:gd name="connsiteX3" fmla="*/ 1001486 w 1524000"/>
                    <a:gd name="connsiteY3" fmla="*/ 1175657 h 1407886"/>
                    <a:gd name="connsiteX4" fmla="*/ 1524000 w 1524000"/>
                    <a:gd name="connsiteY4" fmla="*/ 1407886 h 14078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524000" h="1407886">
                      <a:moveTo>
                        <a:pt x="0" y="0"/>
                      </a:moveTo>
                      <a:cubicBezTo>
                        <a:pt x="56847" y="145143"/>
                        <a:pt x="113695" y="290286"/>
                        <a:pt x="203200" y="435429"/>
                      </a:cubicBezTo>
                      <a:cubicBezTo>
                        <a:pt x="292705" y="580572"/>
                        <a:pt x="403980" y="747486"/>
                        <a:pt x="537028" y="870857"/>
                      </a:cubicBezTo>
                      <a:cubicBezTo>
                        <a:pt x="670076" y="994228"/>
                        <a:pt x="836991" y="1086152"/>
                        <a:pt x="1001486" y="1175657"/>
                      </a:cubicBezTo>
                      <a:cubicBezTo>
                        <a:pt x="1165981" y="1265162"/>
                        <a:pt x="1344990" y="1336524"/>
                        <a:pt x="1524000" y="1407886"/>
                      </a:cubicBezTo>
                    </a:path>
                  </a:pathLst>
                </a:custGeom>
                <a:noFill/>
                <a:ln w="28575">
                  <a:solidFill>
                    <a:srgbClr val="0000FF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>
                    <a:solidFill>
                      <a:schemeClr val="tx1"/>
                    </a:solidFill>
                  </a:endParaRPr>
                </a:p>
              </p:txBody>
            </p:sp>
            <p:cxnSp>
              <p:nvCxnSpPr>
                <p:cNvPr id="3" name="Straight Arrow Connector 2"/>
                <p:cNvCxnSpPr/>
                <p:nvPr/>
              </p:nvCxnSpPr>
              <p:spPr>
                <a:xfrm flipH="1" flipV="1">
                  <a:off x="5667292" y="2214112"/>
                  <a:ext cx="14301" cy="3129937"/>
                </a:xfrm>
                <a:prstGeom prst="straightConnector1">
                  <a:avLst/>
                </a:prstGeom>
                <a:ln>
                  <a:solidFill>
                    <a:schemeClr val="tx1"/>
                  </a:solidFill>
                  <a:prstDash val="lgDash"/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7" name="Straight Arrow Connector 6"/>
              <p:cNvCxnSpPr>
                <a:stCxn id="44" idx="6"/>
              </p:cNvCxnSpPr>
              <p:nvPr/>
            </p:nvCxnSpPr>
            <p:spPr>
              <a:xfrm flipV="1">
                <a:off x="5755862" y="5290684"/>
                <a:ext cx="1638633" cy="66007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prstDash val="lgDash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53" name="TextBox 52"/>
          <p:cNvSpPr txBox="1"/>
          <p:nvPr/>
        </p:nvSpPr>
        <p:spPr>
          <a:xfrm>
            <a:off x="980019" y="1428690"/>
            <a:ext cx="215385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>
                <a:solidFill>
                  <a:srgbClr val="0000FF"/>
                </a:solidFill>
              </a:rPr>
              <a:t>Monotonic loading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="" xmlns:a16="http://schemas.microsoft.com/office/drawing/2014/main" id="{C918B3FE-CDE0-46E5-921C-9908CC6ABBC6}"/>
              </a:ext>
            </a:extLst>
          </p:cNvPr>
          <p:cNvSpPr txBox="1"/>
          <p:nvPr/>
        </p:nvSpPr>
        <p:spPr>
          <a:xfrm>
            <a:off x="6757509" y="1306356"/>
            <a:ext cx="6956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NH</a:t>
            </a:r>
          </a:p>
        </p:txBody>
      </p:sp>
      <p:sp>
        <p:nvSpPr>
          <p:cNvPr id="47" name="Freeform 15">
            <a:extLst>
              <a:ext uri="{FF2B5EF4-FFF2-40B4-BE49-F238E27FC236}">
                <a16:creationId xmlns="" xmlns:a16="http://schemas.microsoft.com/office/drawing/2014/main" id="{517A9D2C-9DB9-41C3-9E9D-34421670F94E}"/>
              </a:ext>
            </a:extLst>
          </p:cNvPr>
          <p:cNvSpPr/>
          <p:nvPr/>
        </p:nvSpPr>
        <p:spPr>
          <a:xfrm>
            <a:off x="5712048" y="2231339"/>
            <a:ext cx="1614423" cy="3115122"/>
          </a:xfrm>
          <a:custGeom>
            <a:avLst/>
            <a:gdLst>
              <a:gd name="connsiteX0" fmla="*/ 0 w 1282890"/>
              <a:gd name="connsiteY0" fmla="*/ 2238233 h 2238233"/>
              <a:gd name="connsiteX1" fmla="*/ 136478 w 1282890"/>
              <a:gd name="connsiteY1" fmla="*/ 1555845 h 2238233"/>
              <a:gd name="connsiteX2" fmla="*/ 300251 w 1282890"/>
              <a:gd name="connsiteY2" fmla="*/ 791571 h 2238233"/>
              <a:gd name="connsiteX3" fmla="*/ 409433 w 1282890"/>
              <a:gd name="connsiteY3" fmla="*/ 477672 h 2238233"/>
              <a:gd name="connsiteX4" fmla="*/ 600502 w 1282890"/>
              <a:gd name="connsiteY4" fmla="*/ 245660 h 2238233"/>
              <a:gd name="connsiteX5" fmla="*/ 1282890 w 1282890"/>
              <a:gd name="connsiteY5" fmla="*/ 0 h 2238233"/>
              <a:gd name="connsiteX0" fmla="*/ 0 w 1282890"/>
              <a:gd name="connsiteY0" fmla="*/ 2238233 h 2238233"/>
              <a:gd name="connsiteX1" fmla="*/ 136478 w 1282890"/>
              <a:gd name="connsiteY1" fmla="*/ 1555845 h 2238233"/>
              <a:gd name="connsiteX2" fmla="*/ 300251 w 1282890"/>
              <a:gd name="connsiteY2" fmla="*/ 791571 h 2238233"/>
              <a:gd name="connsiteX3" fmla="*/ 394169 w 1282890"/>
              <a:gd name="connsiteY3" fmla="*/ 405280 h 2238233"/>
              <a:gd name="connsiteX4" fmla="*/ 600502 w 1282890"/>
              <a:gd name="connsiteY4" fmla="*/ 245660 h 2238233"/>
              <a:gd name="connsiteX5" fmla="*/ 1282890 w 1282890"/>
              <a:gd name="connsiteY5" fmla="*/ 0 h 2238233"/>
              <a:gd name="connsiteX0" fmla="*/ 0 w 1282890"/>
              <a:gd name="connsiteY0" fmla="*/ 2238233 h 2238233"/>
              <a:gd name="connsiteX1" fmla="*/ 136478 w 1282890"/>
              <a:gd name="connsiteY1" fmla="*/ 1555845 h 2238233"/>
              <a:gd name="connsiteX2" fmla="*/ 300251 w 1282890"/>
              <a:gd name="connsiteY2" fmla="*/ 791571 h 2238233"/>
              <a:gd name="connsiteX3" fmla="*/ 343536 w 1282890"/>
              <a:gd name="connsiteY3" fmla="*/ 556581 h 2238233"/>
              <a:gd name="connsiteX4" fmla="*/ 394169 w 1282890"/>
              <a:gd name="connsiteY4" fmla="*/ 405280 h 2238233"/>
              <a:gd name="connsiteX5" fmla="*/ 600502 w 1282890"/>
              <a:gd name="connsiteY5" fmla="*/ 245660 h 2238233"/>
              <a:gd name="connsiteX6" fmla="*/ 1282890 w 1282890"/>
              <a:gd name="connsiteY6" fmla="*/ 0 h 2238233"/>
              <a:gd name="connsiteX0" fmla="*/ 0 w 1282890"/>
              <a:gd name="connsiteY0" fmla="*/ 2238233 h 2238233"/>
              <a:gd name="connsiteX1" fmla="*/ 136478 w 1282890"/>
              <a:gd name="connsiteY1" fmla="*/ 1555845 h 2238233"/>
              <a:gd name="connsiteX2" fmla="*/ 300251 w 1282890"/>
              <a:gd name="connsiteY2" fmla="*/ 791571 h 2238233"/>
              <a:gd name="connsiteX3" fmla="*/ 343536 w 1282890"/>
              <a:gd name="connsiteY3" fmla="*/ 556581 h 2238233"/>
              <a:gd name="connsiteX4" fmla="*/ 389081 w 1282890"/>
              <a:gd name="connsiteY4" fmla="*/ 416417 h 2238233"/>
              <a:gd name="connsiteX5" fmla="*/ 600502 w 1282890"/>
              <a:gd name="connsiteY5" fmla="*/ 245660 h 2238233"/>
              <a:gd name="connsiteX6" fmla="*/ 1282890 w 1282890"/>
              <a:gd name="connsiteY6" fmla="*/ 0 h 2238233"/>
              <a:gd name="connsiteX0" fmla="*/ 0 w 1282890"/>
              <a:gd name="connsiteY0" fmla="*/ 2238233 h 2238233"/>
              <a:gd name="connsiteX1" fmla="*/ 136478 w 1282890"/>
              <a:gd name="connsiteY1" fmla="*/ 1555845 h 2238233"/>
              <a:gd name="connsiteX2" fmla="*/ 300251 w 1282890"/>
              <a:gd name="connsiteY2" fmla="*/ 791571 h 2238233"/>
              <a:gd name="connsiteX3" fmla="*/ 343536 w 1282890"/>
              <a:gd name="connsiteY3" fmla="*/ 556581 h 2238233"/>
              <a:gd name="connsiteX4" fmla="*/ 414521 w 1282890"/>
              <a:gd name="connsiteY4" fmla="*/ 394142 h 2238233"/>
              <a:gd name="connsiteX5" fmla="*/ 600502 w 1282890"/>
              <a:gd name="connsiteY5" fmla="*/ 245660 h 2238233"/>
              <a:gd name="connsiteX6" fmla="*/ 1282890 w 1282890"/>
              <a:gd name="connsiteY6" fmla="*/ 0 h 22382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82890" h="2238233">
                <a:moveTo>
                  <a:pt x="0" y="2238233"/>
                </a:moveTo>
                <a:cubicBezTo>
                  <a:pt x="43218" y="2017594"/>
                  <a:pt x="86436" y="1796955"/>
                  <a:pt x="136478" y="1555845"/>
                </a:cubicBezTo>
                <a:cubicBezTo>
                  <a:pt x="186520" y="1314735"/>
                  <a:pt x="265741" y="958115"/>
                  <a:pt x="300251" y="791571"/>
                </a:cubicBezTo>
                <a:cubicBezTo>
                  <a:pt x="334761" y="625027"/>
                  <a:pt x="327883" y="620963"/>
                  <a:pt x="343536" y="556581"/>
                </a:cubicBezTo>
                <a:cubicBezTo>
                  <a:pt x="359189" y="492199"/>
                  <a:pt x="371693" y="445962"/>
                  <a:pt x="414521" y="394142"/>
                </a:cubicBezTo>
                <a:cubicBezTo>
                  <a:pt x="457349" y="342322"/>
                  <a:pt x="455774" y="311350"/>
                  <a:pt x="600502" y="245660"/>
                </a:cubicBezTo>
                <a:cubicBezTo>
                  <a:pt x="745230" y="179970"/>
                  <a:pt x="1014484" y="83024"/>
                  <a:pt x="1282890" y="0"/>
                </a:cubicBezTo>
              </a:path>
            </a:pathLst>
          </a:custGeom>
          <a:noFill/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201138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/>
      <p:bldP spid="4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2" name="Group 81"/>
          <p:cNvGrpSpPr/>
          <p:nvPr/>
        </p:nvGrpSpPr>
        <p:grpSpPr>
          <a:xfrm>
            <a:off x="5757754" y="1240311"/>
            <a:ext cx="2312657" cy="2365113"/>
            <a:chOff x="6143355" y="1719689"/>
            <a:chExt cx="2312657" cy="2365113"/>
          </a:xfrm>
        </p:grpSpPr>
        <p:grpSp>
          <p:nvGrpSpPr>
            <p:cNvPr id="28" name="Group 27"/>
            <p:cNvGrpSpPr/>
            <p:nvPr/>
          </p:nvGrpSpPr>
          <p:grpSpPr>
            <a:xfrm>
              <a:off x="6143355" y="2790458"/>
              <a:ext cx="1152832" cy="1294344"/>
              <a:chOff x="5017637" y="3772638"/>
              <a:chExt cx="1537824" cy="1732709"/>
            </a:xfrm>
          </p:grpSpPr>
          <p:cxnSp>
            <p:nvCxnSpPr>
              <p:cNvPr id="14" name="Straight Arrow Connector 13"/>
              <p:cNvCxnSpPr>
                <a:cxnSpLocks/>
              </p:cNvCxnSpPr>
              <p:nvPr/>
            </p:nvCxnSpPr>
            <p:spPr>
              <a:xfrm>
                <a:off x="5017637" y="5500708"/>
                <a:ext cx="1537824" cy="4639"/>
              </a:xfrm>
              <a:prstGeom prst="straightConnector1">
                <a:avLst/>
              </a:prstGeom>
              <a:ln w="19050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Straight Arrow Connector 16"/>
              <p:cNvCxnSpPr>
                <a:cxnSpLocks/>
              </p:cNvCxnSpPr>
              <p:nvPr/>
            </p:nvCxnSpPr>
            <p:spPr>
              <a:xfrm flipV="1">
                <a:off x="5026487" y="3772638"/>
                <a:ext cx="62790" cy="1725656"/>
              </a:xfrm>
              <a:prstGeom prst="straightConnector1">
                <a:avLst/>
              </a:prstGeom>
              <a:ln w="19050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0" name="Freeform 19"/>
            <p:cNvSpPr/>
            <p:nvPr/>
          </p:nvSpPr>
          <p:spPr>
            <a:xfrm>
              <a:off x="6160193" y="2158660"/>
              <a:ext cx="2295819" cy="1909806"/>
            </a:xfrm>
            <a:custGeom>
              <a:avLst/>
              <a:gdLst>
                <a:gd name="connsiteX0" fmla="*/ 0 w 3062515"/>
                <a:gd name="connsiteY0" fmla="*/ 2786743 h 2786743"/>
                <a:gd name="connsiteX1" fmla="*/ 362858 w 3062515"/>
                <a:gd name="connsiteY1" fmla="*/ 1045029 h 2786743"/>
                <a:gd name="connsiteX2" fmla="*/ 653143 w 3062515"/>
                <a:gd name="connsiteY2" fmla="*/ 493486 h 2786743"/>
                <a:gd name="connsiteX3" fmla="*/ 1640115 w 3062515"/>
                <a:gd name="connsiteY3" fmla="*/ 203200 h 2786743"/>
                <a:gd name="connsiteX4" fmla="*/ 3062515 w 3062515"/>
                <a:gd name="connsiteY4" fmla="*/ 0 h 27867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62515" h="2786743">
                  <a:moveTo>
                    <a:pt x="0" y="2786743"/>
                  </a:moveTo>
                  <a:cubicBezTo>
                    <a:pt x="127000" y="2106990"/>
                    <a:pt x="254001" y="1427238"/>
                    <a:pt x="362858" y="1045029"/>
                  </a:cubicBezTo>
                  <a:cubicBezTo>
                    <a:pt x="471715" y="662820"/>
                    <a:pt x="440267" y="633791"/>
                    <a:pt x="653143" y="493486"/>
                  </a:cubicBezTo>
                  <a:cubicBezTo>
                    <a:pt x="866019" y="353181"/>
                    <a:pt x="1238553" y="285448"/>
                    <a:pt x="1640115" y="203200"/>
                  </a:cubicBezTo>
                  <a:cubicBezTo>
                    <a:pt x="2041677" y="120952"/>
                    <a:pt x="2552096" y="60476"/>
                    <a:pt x="3062515" y="0"/>
                  </a:cubicBezTo>
                </a:path>
              </a:pathLst>
            </a:cu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6997619" y="1719689"/>
              <a:ext cx="1142469" cy="1051700"/>
            </a:xfrm>
            <a:custGeom>
              <a:avLst/>
              <a:gdLst>
                <a:gd name="connsiteX0" fmla="*/ 0 w 1524000"/>
                <a:gd name="connsiteY0" fmla="*/ 0 h 1407886"/>
                <a:gd name="connsiteX1" fmla="*/ 203200 w 1524000"/>
                <a:gd name="connsiteY1" fmla="*/ 435429 h 1407886"/>
                <a:gd name="connsiteX2" fmla="*/ 537028 w 1524000"/>
                <a:gd name="connsiteY2" fmla="*/ 870857 h 1407886"/>
                <a:gd name="connsiteX3" fmla="*/ 1001486 w 1524000"/>
                <a:gd name="connsiteY3" fmla="*/ 1175657 h 1407886"/>
                <a:gd name="connsiteX4" fmla="*/ 1524000 w 1524000"/>
                <a:gd name="connsiteY4" fmla="*/ 1407886 h 14078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24000" h="1407886">
                  <a:moveTo>
                    <a:pt x="0" y="0"/>
                  </a:moveTo>
                  <a:cubicBezTo>
                    <a:pt x="56847" y="145143"/>
                    <a:pt x="113695" y="290286"/>
                    <a:pt x="203200" y="435429"/>
                  </a:cubicBezTo>
                  <a:cubicBezTo>
                    <a:pt x="292705" y="580572"/>
                    <a:pt x="403980" y="747486"/>
                    <a:pt x="537028" y="870857"/>
                  </a:cubicBezTo>
                  <a:cubicBezTo>
                    <a:pt x="670076" y="994228"/>
                    <a:pt x="836991" y="1086152"/>
                    <a:pt x="1001486" y="1175657"/>
                  </a:cubicBezTo>
                  <a:cubicBezTo>
                    <a:pt x="1165981" y="1265162"/>
                    <a:pt x="1344990" y="1336524"/>
                    <a:pt x="1524000" y="1407886"/>
                  </a:cubicBezTo>
                </a:path>
              </a:pathLst>
            </a:cu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30" name="Oval 29"/>
            <p:cNvSpPr/>
            <p:nvPr/>
          </p:nvSpPr>
          <p:spPr>
            <a:xfrm>
              <a:off x="7296190" y="2254722"/>
              <a:ext cx="114247" cy="109640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48" name="Title 1"/>
          <p:cNvSpPr>
            <a:spLocks noGrp="1"/>
          </p:cNvSpPr>
          <p:nvPr>
            <p:ph type="title"/>
          </p:nvPr>
        </p:nvSpPr>
        <p:spPr>
          <a:xfrm>
            <a:off x="231563" y="152400"/>
            <a:ext cx="8397956" cy="1143000"/>
          </a:xfrm>
        </p:spPr>
        <p:txBody>
          <a:bodyPr>
            <a:normAutofit fontScale="90000"/>
          </a:bodyPr>
          <a:lstStyle/>
          <a:p>
            <a:r>
              <a:rPr lang="en-US" sz="3600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Illustration of </a:t>
            </a:r>
            <a:r>
              <a:rPr lang="en-US" sz="3600" b="1" dirty="0" err="1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Neuber’s</a:t>
            </a:r>
            <a:r>
              <a:rPr lang="en-US" sz="3600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rule application</a:t>
            </a:r>
            <a:br>
              <a:rPr lang="en-US" sz="3600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US" sz="2800" baseline="30000" dirty="0">
              <a:solidFill>
                <a:srgbClr val="0000FF"/>
              </a:solidFill>
            </a:endParaRPr>
          </a:p>
        </p:txBody>
      </p:sp>
      <p:grpSp>
        <p:nvGrpSpPr>
          <p:cNvPr id="21" name="Group 20"/>
          <p:cNvGrpSpPr/>
          <p:nvPr/>
        </p:nvGrpSpPr>
        <p:grpSpPr>
          <a:xfrm>
            <a:off x="4445351" y="1828800"/>
            <a:ext cx="2579249" cy="3811903"/>
            <a:chOff x="4461015" y="1831487"/>
            <a:chExt cx="2579249" cy="3811903"/>
          </a:xfrm>
        </p:grpSpPr>
        <p:cxnSp>
          <p:nvCxnSpPr>
            <p:cNvPr id="36" name="Straight Arrow Connector 35"/>
            <p:cNvCxnSpPr/>
            <p:nvPr/>
          </p:nvCxnSpPr>
          <p:spPr>
            <a:xfrm>
              <a:off x="6981541" y="1845644"/>
              <a:ext cx="58723" cy="3797746"/>
            </a:xfrm>
            <a:prstGeom prst="straightConnector1">
              <a:avLst/>
            </a:prstGeom>
            <a:ln w="19050">
              <a:solidFill>
                <a:srgbClr val="0000FF"/>
              </a:solidFill>
              <a:prstDash val="solid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Arrow Connector 37"/>
            <p:cNvCxnSpPr>
              <a:cxnSpLocks/>
            </p:cNvCxnSpPr>
            <p:nvPr/>
          </p:nvCxnSpPr>
          <p:spPr>
            <a:xfrm flipH="1" flipV="1">
              <a:off x="4461015" y="1831487"/>
              <a:ext cx="2484204" cy="8702"/>
            </a:xfrm>
            <a:prstGeom prst="straightConnector1">
              <a:avLst/>
            </a:prstGeom>
            <a:ln w="19050">
              <a:solidFill>
                <a:srgbClr val="0000FF"/>
              </a:solidFill>
              <a:prstDash val="solid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3" name="TextBox 52"/>
          <p:cNvSpPr txBox="1"/>
          <p:nvPr/>
        </p:nvSpPr>
        <p:spPr>
          <a:xfrm>
            <a:off x="980019" y="1428690"/>
            <a:ext cx="201529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>
                <a:solidFill>
                  <a:srgbClr val="0000FF"/>
                </a:solidFill>
              </a:rPr>
              <a:t>Spectrum loading</a:t>
            </a:r>
          </a:p>
        </p:txBody>
      </p:sp>
      <p:cxnSp>
        <p:nvCxnSpPr>
          <p:cNvPr id="40" name="Straight Arrow Connector 39">
            <a:extLst>
              <a:ext uri="{FF2B5EF4-FFF2-40B4-BE49-F238E27FC236}">
                <a16:creationId xmlns="" xmlns:a16="http://schemas.microsoft.com/office/drawing/2014/main" id="{1986151E-687C-4912-9F0E-AD69ADC963A7}"/>
              </a:ext>
            </a:extLst>
          </p:cNvPr>
          <p:cNvCxnSpPr>
            <a:cxnSpLocks/>
          </p:cNvCxnSpPr>
          <p:nvPr/>
        </p:nvCxnSpPr>
        <p:spPr>
          <a:xfrm>
            <a:off x="1073546" y="3453635"/>
            <a:ext cx="2438400" cy="25721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Straight Arrow Connector 73">
            <a:extLst>
              <a:ext uri="{FF2B5EF4-FFF2-40B4-BE49-F238E27FC236}">
                <a16:creationId xmlns="" xmlns:a16="http://schemas.microsoft.com/office/drawing/2014/main" id="{4A205A9A-F002-4900-B02C-80456A6A4BA5}"/>
              </a:ext>
            </a:extLst>
          </p:cNvPr>
          <p:cNvCxnSpPr>
            <a:cxnSpLocks/>
          </p:cNvCxnSpPr>
          <p:nvPr/>
        </p:nvCxnSpPr>
        <p:spPr>
          <a:xfrm flipV="1">
            <a:off x="1059691" y="2082306"/>
            <a:ext cx="0" cy="2430393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Connector 51">
            <a:extLst>
              <a:ext uri="{FF2B5EF4-FFF2-40B4-BE49-F238E27FC236}">
                <a16:creationId xmlns="" xmlns:a16="http://schemas.microsoft.com/office/drawing/2014/main" id="{BFE7A267-7F45-4E18-ADAD-92C0B542C7CC}"/>
              </a:ext>
            </a:extLst>
          </p:cNvPr>
          <p:cNvCxnSpPr>
            <a:cxnSpLocks/>
          </p:cNvCxnSpPr>
          <p:nvPr/>
        </p:nvCxnSpPr>
        <p:spPr>
          <a:xfrm flipV="1">
            <a:off x="1073546" y="2547919"/>
            <a:ext cx="377263" cy="905717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Straight Connector 62">
            <a:extLst>
              <a:ext uri="{FF2B5EF4-FFF2-40B4-BE49-F238E27FC236}">
                <a16:creationId xmlns="" xmlns:a16="http://schemas.microsoft.com/office/drawing/2014/main" id="{CA8FF5E0-5AAF-4E11-B754-21212FA3E7A6}"/>
              </a:ext>
            </a:extLst>
          </p:cNvPr>
          <p:cNvCxnSpPr>
            <a:cxnSpLocks/>
          </p:cNvCxnSpPr>
          <p:nvPr/>
        </p:nvCxnSpPr>
        <p:spPr>
          <a:xfrm>
            <a:off x="1466640" y="2563926"/>
            <a:ext cx="390199" cy="1755344"/>
          </a:xfrm>
          <a:prstGeom prst="line">
            <a:avLst/>
          </a:prstGeom>
          <a:ln w="28575">
            <a:solidFill>
              <a:srgbClr val="0000FF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>
            <a:extLst>
              <a:ext uri="{FF2B5EF4-FFF2-40B4-BE49-F238E27FC236}">
                <a16:creationId xmlns="" xmlns:a16="http://schemas.microsoft.com/office/drawing/2014/main" id="{55FD7983-E382-41BE-8C33-186A96F1FDF3}"/>
              </a:ext>
            </a:extLst>
          </p:cNvPr>
          <p:cNvSpPr txBox="1"/>
          <p:nvPr/>
        </p:nvSpPr>
        <p:spPr>
          <a:xfrm rot="16200000">
            <a:off x="22337" y="2725815"/>
            <a:ext cx="162557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/>
              <a:t>Nominal</a:t>
            </a:r>
            <a:r>
              <a:rPr lang="en-US" sz="1600" dirty="0"/>
              <a:t> </a:t>
            </a:r>
            <a:r>
              <a:rPr lang="en-US" sz="1600" b="1" dirty="0"/>
              <a:t>stress, S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5C548308-6C18-4447-B7E1-03FF08596CE0}"/>
              </a:ext>
            </a:extLst>
          </p:cNvPr>
          <p:cNvSpPr txBox="1"/>
          <p:nvPr/>
        </p:nvSpPr>
        <p:spPr>
          <a:xfrm>
            <a:off x="5498256" y="2292011"/>
            <a:ext cx="33855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>
                <a:latin typeface="Symbol" panose="05050102010706020507" pitchFamily="18" charset="2"/>
              </a:rPr>
              <a:t>s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="" xmlns:a16="http://schemas.microsoft.com/office/drawing/2014/main" id="{B3B5C186-0F52-4B8F-A636-701F1CF22675}"/>
              </a:ext>
            </a:extLst>
          </p:cNvPr>
          <p:cNvSpPr txBox="1"/>
          <p:nvPr/>
        </p:nvSpPr>
        <p:spPr>
          <a:xfrm>
            <a:off x="6586846" y="3507824"/>
            <a:ext cx="29687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>
                <a:latin typeface="Symbol" panose="05050102010706020507" pitchFamily="18" charset="2"/>
              </a:rPr>
              <a:t>e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="" xmlns:a16="http://schemas.microsoft.com/office/drawing/2014/main" id="{72944BCA-7850-40FF-9344-A8D05A49FADE}"/>
              </a:ext>
            </a:extLst>
          </p:cNvPr>
          <p:cNvSpPr txBox="1"/>
          <p:nvPr/>
        </p:nvSpPr>
        <p:spPr>
          <a:xfrm>
            <a:off x="5516977" y="3466797"/>
            <a:ext cx="31290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>
                <a:latin typeface="Symbol" panose="05050102010706020507" pitchFamily="18" charset="2"/>
              </a:rPr>
              <a:t>0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="" xmlns:a16="http://schemas.microsoft.com/office/drawing/2014/main" id="{090B5251-4676-4E3E-ACF1-4A1B7BB0E4D2}"/>
              </a:ext>
            </a:extLst>
          </p:cNvPr>
          <p:cNvSpPr txBox="1"/>
          <p:nvPr/>
        </p:nvSpPr>
        <p:spPr>
          <a:xfrm>
            <a:off x="7754487" y="1397305"/>
            <a:ext cx="6956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R-O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="" xmlns:a16="http://schemas.microsoft.com/office/drawing/2014/main" id="{0540D90C-3566-4290-AF0B-2886550EF50C}"/>
              </a:ext>
            </a:extLst>
          </p:cNvPr>
          <p:cNvSpPr txBox="1"/>
          <p:nvPr/>
        </p:nvSpPr>
        <p:spPr>
          <a:xfrm>
            <a:off x="7514997" y="2162980"/>
            <a:ext cx="162900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latin typeface="Symbol" panose="05050102010706020507" pitchFamily="18" charset="2"/>
              </a:rPr>
              <a:t>s e</a:t>
            </a:r>
            <a:r>
              <a:rPr lang="en-US" b="1" dirty="0"/>
              <a:t> = (</a:t>
            </a:r>
            <a:r>
              <a:rPr lang="en-US" b="1" dirty="0" err="1"/>
              <a:t>k</a:t>
            </a:r>
            <a:r>
              <a:rPr lang="en-US" b="1" baseline="-25000" dirty="0" err="1"/>
              <a:t>t</a:t>
            </a:r>
            <a:r>
              <a:rPr lang="en-US" b="1" dirty="0"/>
              <a:t> S)</a:t>
            </a:r>
            <a:r>
              <a:rPr lang="en-US" b="1" baseline="30000" dirty="0"/>
              <a:t>2</a:t>
            </a:r>
            <a:r>
              <a:rPr lang="en-US" b="1" dirty="0"/>
              <a:t>/E</a:t>
            </a:r>
          </a:p>
        </p:txBody>
      </p:sp>
    </p:spTree>
    <p:extLst>
      <p:ext uri="{BB962C8B-B14F-4D97-AF65-F5344CB8AC3E}">
        <p14:creationId xmlns:p14="http://schemas.microsoft.com/office/powerpoint/2010/main" val="16592841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2" name="Group 81"/>
          <p:cNvGrpSpPr/>
          <p:nvPr/>
        </p:nvGrpSpPr>
        <p:grpSpPr>
          <a:xfrm>
            <a:off x="5757754" y="1240311"/>
            <a:ext cx="2312657" cy="2365113"/>
            <a:chOff x="6143355" y="1719689"/>
            <a:chExt cx="2312657" cy="2365113"/>
          </a:xfrm>
        </p:grpSpPr>
        <p:grpSp>
          <p:nvGrpSpPr>
            <p:cNvPr id="28" name="Group 27"/>
            <p:cNvGrpSpPr/>
            <p:nvPr/>
          </p:nvGrpSpPr>
          <p:grpSpPr>
            <a:xfrm>
              <a:off x="6143355" y="2790458"/>
              <a:ext cx="1152832" cy="1294344"/>
              <a:chOff x="5017637" y="3772638"/>
              <a:chExt cx="1537824" cy="1732709"/>
            </a:xfrm>
          </p:grpSpPr>
          <p:cxnSp>
            <p:nvCxnSpPr>
              <p:cNvPr id="14" name="Straight Arrow Connector 13"/>
              <p:cNvCxnSpPr>
                <a:cxnSpLocks/>
              </p:cNvCxnSpPr>
              <p:nvPr/>
            </p:nvCxnSpPr>
            <p:spPr>
              <a:xfrm>
                <a:off x="5017637" y="5500708"/>
                <a:ext cx="1537824" cy="4639"/>
              </a:xfrm>
              <a:prstGeom prst="straightConnector1">
                <a:avLst/>
              </a:prstGeom>
              <a:ln w="19050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Straight Arrow Connector 16"/>
              <p:cNvCxnSpPr>
                <a:cxnSpLocks/>
              </p:cNvCxnSpPr>
              <p:nvPr/>
            </p:nvCxnSpPr>
            <p:spPr>
              <a:xfrm flipV="1">
                <a:off x="5026487" y="3772638"/>
                <a:ext cx="62790" cy="1725656"/>
              </a:xfrm>
              <a:prstGeom prst="straightConnector1">
                <a:avLst/>
              </a:prstGeom>
              <a:ln w="19050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0" name="Freeform 19"/>
            <p:cNvSpPr/>
            <p:nvPr/>
          </p:nvSpPr>
          <p:spPr>
            <a:xfrm>
              <a:off x="6160193" y="2158660"/>
              <a:ext cx="2295819" cy="1909806"/>
            </a:xfrm>
            <a:custGeom>
              <a:avLst/>
              <a:gdLst>
                <a:gd name="connsiteX0" fmla="*/ 0 w 3062515"/>
                <a:gd name="connsiteY0" fmla="*/ 2786743 h 2786743"/>
                <a:gd name="connsiteX1" fmla="*/ 362858 w 3062515"/>
                <a:gd name="connsiteY1" fmla="*/ 1045029 h 2786743"/>
                <a:gd name="connsiteX2" fmla="*/ 653143 w 3062515"/>
                <a:gd name="connsiteY2" fmla="*/ 493486 h 2786743"/>
                <a:gd name="connsiteX3" fmla="*/ 1640115 w 3062515"/>
                <a:gd name="connsiteY3" fmla="*/ 203200 h 2786743"/>
                <a:gd name="connsiteX4" fmla="*/ 3062515 w 3062515"/>
                <a:gd name="connsiteY4" fmla="*/ 0 h 27867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62515" h="2786743">
                  <a:moveTo>
                    <a:pt x="0" y="2786743"/>
                  </a:moveTo>
                  <a:cubicBezTo>
                    <a:pt x="127000" y="2106990"/>
                    <a:pt x="254001" y="1427238"/>
                    <a:pt x="362858" y="1045029"/>
                  </a:cubicBezTo>
                  <a:cubicBezTo>
                    <a:pt x="471715" y="662820"/>
                    <a:pt x="440267" y="633791"/>
                    <a:pt x="653143" y="493486"/>
                  </a:cubicBezTo>
                  <a:cubicBezTo>
                    <a:pt x="866019" y="353181"/>
                    <a:pt x="1238553" y="285448"/>
                    <a:pt x="1640115" y="203200"/>
                  </a:cubicBezTo>
                  <a:cubicBezTo>
                    <a:pt x="2041677" y="120952"/>
                    <a:pt x="2552096" y="60476"/>
                    <a:pt x="3062515" y="0"/>
                  </a:cubicBezTo>
                </a:path>
              </a:pathLst>
            </a:cu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6997619" y="1719689"/>
              <a:ext cx="1142469" cy="1051700"/>
            </a:xfrm>
            <a:custGeom>
              <a:avLst/>
              <a:gdLst>
                <a:gd name="connsiteX0" fmla="*/ 0 w 1524000"/>
                <a:gd name="connsiteY0" fmla="*/ 0 h 1407886"/>
                <a:gd name="connsiteX1" fmla="*/ 203200 w 1524000"/>
                <a:gd name="connsiteY1" fmla="*/ 435429 h 1407886"/>
                <a:gd name="connsiteX2" fmla="*/ 537028 w 1524000"/>
                <a:gd name="connsiteY2" fmla="*/ 870857 h 1407886"/>
                <a:gd name="connsiteX3" fmla="*/ 1001486 w 1524000"/>
                <a:gd name="connsiteY3" fmla="*/ 1175657 h 1407886"/>
                <a:gd name="connsiteX4" fmla="*/ 1524000 w 1524000"/>
                <a:gd name="connsiteY4" fmla="*/ 1407886 h 14078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24000" h="1407886">
                  <a:moveTo>
                    <a:pt x="0" y="0"/>
                  </a:moveTo>
                  <a:cubicBezTo>
                    <a:pt x="56847" y="145143"/>
                    <a:pt x="113695" y="290286"/>
                    <a:pt x="203200" y="435429"/>
                  </a:cubicBezTo>
                  <a:cubicBezTo>
                    <a:pt x="292705" y="580572"/>
                    <a:pt x="403980" y="747486"/>
                    <a:pt x="537028" y="870857"/>
                  </a:cubicBezTo>
                  <a:cubicBezTo>
                    <a:pt x="670076" y="994228"/>
                    <a:pt x="836991" y="1086152"/>
                    <a:pt x="1001486" y="1175657"/>
                  </a:cubicBezTo>
                  <a:cubicBezTo>
                    <a:pt x="1165981" y="1265162"/>
                    <a:pt x="1344990" y="1336524"/>
                    <a:pt x="1524000" y="1407886"/>
                  </a:cubicBezTo>
                </a:path>
              </a:pathLst>
            </a:cu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30" name="Oval 29"/>
            <p:cNvSpPr/>
            <p:nvPr/>
          </p:nvSpPr>
          <p:spPr>
            <a:xfrm>
              <a:off x="7296190" y="2254722"/>
              <a:ext cx="114247" cy="109640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16" name="Freeform 15"/>
          <p:cNvSpPr/>
          <p:nvPr/>
        </p:nvSpPr>
        <p:spPr>
          <a:xfrm rot="10800000">
            <a:off x="4776938" y="1840189"/>
            <a:ext cx="2168281" cy="3318006"/>
          </a:xfrm>
          <a:custGeom>
            <a:avLst/>
            <a:gdLst>
              <a:gd name="connsiteX0" fmla="*/ 0 w 1282890"/>
              <a:gd name="connsiteY0" fmla="*/ 2238233 h 2238233"/>
              <a:gd name="connsiteX1" fmla="*/ 136478 w 1282890"/>
              <a:gd name="connsiteY1" fmla="*/ 1555845 h 2238233"/>
              <a:gd name="connsiteX2" fmla="*/ 300251 w 1282890"/>
              <a:gd name="connsiteY2" fmla="*/ 791571 h 2238233"/>
              <a:gd name="connsiteX3" fmla="*/ 409433 w 1282890"/>
              <a:gd name="connsiteY3" fmla="*/ 477672 h 2238233"/>
              <a:gd name="connsiteX4" fmla="*/ 600502 w 1282890"/>
              <a:gd name="connsiteY4" fmla="*/ 245660 h 2238233"/>
              <a:gd name="connsiteX5" fmla="*/ 1282890 w 1282890"/>
              <a:gd name="connsiteY5" fmla="*/ 0 h 2238233"/>
              <a:gd name="connsiteX0" fmla="*/ 0 w 1282890"/>
              <a:gd name="connsiteY0" fmla="*/ 2238233 h 2238233"/>
              <a:gd name="connsiteX1" fmla="*/ 136478 w 1282890"/>
              <a:gd name="connsiteY1" fmla="*/ 1555845 h 2238233"/>
              <a:gd name="connsiteX2" fmla="*/ 300251 w 1282890"/>
              <a:gd name="connsiteY2" fmla="*/ 791571 h 2238233"/>
              <a:gd name="connsiteX3" fmla="*/ 394169 w 1282890"/>
              <a:gd name="connsiteY3" fmla="*/ 405280 h 2238233"/>
              <a:gd name="connsiteX4" fmla="*/ 600502 w 1282890"/>
              <a:gd name="connsiteY4" fmla="*/ 245660 h 2238233"/>
              <a:gd name="connsiteX5" fmla="*/ 1282890 w 1282890"/>
              <a:gd name="connsiteY5" fmla="*/ 0 h 2238233"/>
              <a:gd name="connsiteX0" fmla="*/ 0 w 1282890"/>
              <a:gd name="connsiteY0" fmla="*/ 2238233 h 2238233"/>
              <a:gd name="connsiteX1" fmla="*/ 136478 w 1282890"/>
              <a:gd name="connsiteY1" fmla="*/ 1555845 h 2238233"/>
              <a:gd name="connsiteX2" fmla="*/ 300251 w 1282890"/>
              <a:gd name="connsiteY2" fmla="*/ 791571 h 2238233"/>
              <a:gd name="connsiteX3" fmla="*/ 343536 w 1282890"/>
              <a:gd name="connsiteY3" fmla="*/ 556581 h 2238233"/>
              <a:gd name="connsiteX4" fmla="*/ 394169 w 1282890"/>
              <a:gd name="connsiteY4" fmla="*/ 405280 h 2238233"/>
              <a:gd name="connsiteX5" fmla="*/ 600502 w 1282890"/>
              <a:gd name="connsiteY5" fmla="*/ 245660 h 2238233"/>
              <a:gd name="connsiteX6" fmla="*/ 1282890 w 1282890"/>
              <a:gd name="connsiteY6" fmla="*/ 0 h 2238233"/>
              <a:gd name="connsiteX0" fmla="*/ 0 w 1282890"/>
              <a:gd name="connsiteY0" fmla="*/ 2238233 h 2238233"/>
              <a:gd name="connsiteX1" fmla="*/ 136478 w 1282890"/>
              <a:gd name="connsiteY1" fmla="*/ 1555845 h 2238233"/>
              <a:gd name="connsiteX2" fmla="*/ 300251 w 1282890"/>
              <a:gd name="connsiteY2" fmla="*/ 791571 h 2238233"/>
              <a:gd name="connsiteX3" fmla="*/ 343536 w 1282890"/>
              <a:gd name="connsiteY3" fmla="*/ 556581 h 2238233"/>
              <a:gd name="connsiteX4" fmla="*/ 389081 w 1282890"/>
              <a:gd name="connsiteY4" fmla="*/ 416417 h 2238233"/>
              <a:gd name="connsiteX5" fmla="*/ 600502 w 1282890"/>
              <a:gd name="connsiteY5" fmla="*/ 245660 h 2238233"/>
              <a:gd name="connsiteX6" fmla="*/ 1282890 w 1282890"/>
              <a:gd name="connsiteY6" fmla="*/ 0 h 2238233"/>
              <a:gd name="connsiteX0" fmla="*/ 0 w 1282890"/>
              <a:gd name="connsiteY0" fmla="*/ 2238233 h 2238233"/>
              <a:gd name="connsiteX1" fmla="*/ 136478 w 1282890"/>
              <a:gd name="connsiteY1" fmla="*/ 1555845 h 2238233"/>
              <a:gd name="connsiteX2" fmla="*/ 300251 w 1282890"/>
              <a:gd name="connsiteY2" fmla="*/ 791571 h 2238233"/>
              <a:gd name="connsiteX3" fmla="*/ 343536 w 1282890"/>
              <a:gd name="connsiteY3" fmla="*/ 556581 h 2238233"/>
              <a:gd name="connsiteX4" fmla="*/ 414521 w 1282890"/>
              <a:gd name="connsiteY4" fmla="*/ 394142 h 2238233"/>
              <a:gd name="connsiteX5" fmla="*/ 600502 w 1282890"/>
              <a:gd name="connsiteY5" fmla="*/ 245660 h 2238233"/>
              <a:gd name="connsiteX6" fmla="*/ 1282890 w 1282890"/>
              <a:gd name="connsiteY6" fmla="*/ 0 h 22382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82890" h="2238233">
                <a:moveTo>
                  <a:pt x="0" y="2238233"/>
                </a:moveTo>
                <a:cubicBezTo>
                  <a:pt x="43218" y="2017594"/>
                  <a:pt x="86436" y="1796955"/>
                  <a:pt x="136478" y="1555845"/>
                </a:cubicBezTo>
                <a:cubicBezTo>
                  <a:pt x="186520" y="1314735"/>
                  <a:pt x="265741" y="958115"/>
                  <a:pt x="300251" y="791571"/>
                </a:cubicBezTo>
                <a:cubicBezTo>
                  <a:pt x="334761" y="625027"/>
                  <a:pt x="327883" y="620963"/>
                  <a:pt x="343536" y="556581"/>
                </a:cubicBezTo>
                <a:cubicBezTo>
                  <a:pt x="359189" y="492199"/>
                  <a:pt x="371693" y="445962"/>
                  <a:pt x="414521" y="394142"/>
                </a:cubicBezTo>
                <a:cubicBezTo>
                  <a:pt x="457349" y="342322"/>
                  <a:pt x="455774" y="311350"/>
                  <a:pt x="600502" y="245660"/>
                </a:cubicBezTo>
                <a:cubicBezTo>
                  <a:pt x="745230" y="179970"/>
                  <a:pt x="1014484" y="83024"/>
                  <a:pt x="1282890" y="0"/>
                </a:cubicBezTo>
              </a:path>
            </a:pathLst>
          </a:custGeom>
          <a:noFill/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21" name="Group 20"/>
          <p:cNvGrpSpPr/>
          <p:nvPr/>
        </p:nvGrpSpPr>
        <p:grpSpPr>
          <a:xfrm>
            <a:off x="4445351" y="1828800"/>
            <a:ext cx="2579249" cy="3811903"/>
            <a:chOff x="4461015" y="1831487"/>
            <a:chExt cx="2579249" cy="3811903"/>
          </a:xfrm>
        </p:grpSpPr>
        <p:cxnSp>
          <p:nvCxnSpPr>
            <p:cNvPr id="36" name="Straight Arrow Connector 35"/>
            <p:cNvCxnSpPr/>
            <p:nvPr/>
          </p:nvCxnSpPr>
          <p:spPr>
            <a:xfrm>
              <a:off x="6981541" y="1845644"/>
              <a:ext cx="58723" cy="3797746"/>
            </a:xfrm>
            <a:prstGeom prst="straightConnector1">
              <a:avLst/>
            </a:prstGeom>
            <a:ln w="19050">
              <a:solidFill>
                <a:srgbClr val="0000FF"/>
              </a:solidFill>
              <a:prstDash val="solid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Arrow Connector 37"/>
            <p:cNvCxnSpPr>
              <a:cxnSpLocks/>
              <a:stCxn id="16" idx="0"/>
            </p:cNvCxnSpPr>
            <p:nvPr/>
          </p:nvCxnSpPr>
          <p:spPr>
            <a:xfrm flipH="1" flipV="1">
              <a:off x="4461015" y="1831487"/>
              <a:ext cx="2484204" cy="8702"/>
            </a:xfrm>
            <a:prstGeom prst="straightConnector1">
              <a:avLst/>
            </a:prstGeom>
            <a:ln w="19050">
              <a:solidFill>
                <a:srgbClr val="0000FF"/>
              </a:solidFill>
              <a:prstDash val="solid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4" name="Oval 43"/>
          <p:cNvSpPr/>
          <p:nvPr/>
        </p:nvSpPr>
        <p:spPr>
          <a:xfrm>
            <a:off x="4895949" y="5068092"/>
            <a:ext cx="126631" cy="109640"/>
          </a:xfrm>
          <a:prstGeom prst="ellipse">
            <a:avLst/>
          </a:prstGeom>
          <a:solidFill>
            <a:srgbClr val="0000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Freeform 70"/>
          <p:cNvSpPr/>
          <p:nvPr/>
        </p:nvSpPr>
        <p:spPr>
          <a:xfrm rot="12022366">
            <a:off x="4308070" y="4602763"/>
            <a:ext cx="922728" cy="1051700"/>
          </a:xfrm>
          <a:custGeom>
            <a:avLst/>
            <a:gdLst>
              <a:gd name="connsiteX0" fmla="*/ 0 w 1524000"/>
              <a:gd name="connsiteY0" fmla="*/ 0 h 1407886"/>
              <a:gd name="connsiteX1" fmla="*/ 203200 w 1524000"/>
              <a:gd name="connsiteY1" fmla="*/ 435429 h 1407886"/>
              <a:gd name="connsiteX2" fmla="*/ 537028 w 1524000"/>
              <a:gd name="connsiteY2" fmla="*/ 870857 h 1407886"/>
              <a:gd name="connsiteX3" fmla="*/ 1001486 w 1524000"/>
              <a:gd name="connsiteY3" fmla="*/ 1175657 h 1407886"/>
              <a:gd name="connsiteX4" fmla="*/ 1524000 w 1524000"/>
              <a:gd name="connsiteY4" fmla="*/ 1407886 h 14078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24000" h="1407886">
                <a:moveTo>
                  <a:pt x="0" y="0"/>
                </a:moveTo>
                <a:cubicBezTo>
                  <a:pt x="56847" y="145143"/>
                  <a:pt x="113695" y="290286"/>
                  <a:pt x="203200" y="435429"/>
                </a:cubicBezTo>
                <a:cubicBezTo>
                  <a:pt x="292705" y="580572"/>
                  <a:pt x="403980" y="747486"/>
                  <a:pt x="537028" y="870857"/>
                </a:cubicBezTo>
                <a:cubicBezTo>
                  <a:pt x="670076" y="994228"/>
                  <a:pt x="836991" y="1086152"/>
                  <a:pt x="1001486" y="1175657"/>
                </a:cubicBezTo>
                <a:cubicBezTo>
                  <a:pt x="1165981" y="1265162"/>
                  <a:pt x="1344990" y="1336524"/>
                  <a:pt x="1524000" y="1407886"/>
                </a:cubicBezTo>
              </a:path>
            </a:pathLst>
          </a:custGeom>
          <a:noFill/>
          <a:ln w="28575"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cxnSp>
        <p:nvCxnSpPr>
          <p:cNvPr id="40" name="Straight Arrow Connector 39">
            <a:extLst>
              <a:ext uri="{FF2B5EF4-FFF2-40B4-BE49-F238E27FC236}">
                <a16:creationId xmlns="" xmlns:a16="http://schemas.microsoft.com/office/drawing/2014/main" id="{1986151E-687C-4912-9F0E-AD69ADC963A7}"/>
              </a:ext>
            </a:extLst>
          </p:cNvPr>
          <p:cNvCxnSpPr>
            <a:cxnSpLocks/>
          </p:cNvCxnSpPr>
          <p:nvPr/>
        </p:nvCxnSpPr>
        <p:spPr>
          <a:xfrm>
            <a:off x="1073546" y="3453635"/>
            <a:ext cx="2438400" cy="25721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Straight Arrow Connector 73">
            <a:extLst>
              <a:ext uri="{FF2B5EF4-FFF2-40B4-BE49-F238E27FC236}">
                <a16:creationId xmlns="" xmlns:a16="http://schemas.microsoft.com/office/drawing/2014/main" id="{4A205A9A-F002-4900-B02C-80456A6A4BA5}"/>
              </a:ext>
            </a:extLst>
          </p:cNvPr>
          <p:cNvCxnSpPr>
            <a:cxnSpLocks/>
          </p:cNvCxnSpPr>
          <p:nvPr/>
        </p:nvCxnSpPr>
        <p:spPr>
          <a:xfrm flipV="1">
            <a:off x="1059691" y="2082306"/>
            <a:ext cx="0" cy="2430393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Connector 51">
            <a:extLst>
              <a:ext uri="{FF2B5EF4-FFF2-40B4-BE49-F238E27FC236}">
                <a16:creationId xmlns="" xmlns:a16="http://schemas.microsoft.com/office/drawing/2014/main" id="{BFE7A267-7F45-4E18-ADAD-92C0B542C7CC}"/>
              </a:ext>
            </a:extLst>
          </p:cNvPr>
          <p:cNvCxnSpPr>
            <a:cxnSpLocks/>
          </p:cNvCxnSpPr>
          <p:nvPr/>
        </p:nvCxnSpPr>
        <p:spPr>
          <a:xfrm flipV="1">
            <a:off x="1073546" y="2547919"/>
            <a:ext cx="377263" cy="905717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Straight Connector 62">
            <a:extLst>
              <a:ext uri="{FF2B5EF4-FFF2-40B4-BE49-F238E27FC236}">
                <a16:creationId xmlns="" xmlns:a16="http://schemas.microsoft.com/office/drawing/2014/main" id="{CA8FF5E0-5AAF-4E11-B754-21212FA3E7A6}"/>
              </a:ext>
            </a:extLst>
          </p:cNvPr>
          <p:cNvCxnSpPr>
            <a:cxnSpLocks/>
          </p:cNvCxnSpPr>
          <p:nvPr/>
        </p:nvCxnSpPr>
        <p:spPr>
          <a:xfrm>
            <a:off x="1466640" y="2563926"/>
            <a:ext cx="390199" cy="1755344"/>
          </a:xfrm>
          <a:prstGeom prst="line">
            <a:avLst/>
          </a:prstGeom>
          <a:ln w="28575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Straight Connector 64">
            <a:extLst>
              <a:ext uri="{FF2B5EF4-FFF2-40B4-BE49-F238E27FC236}">
                <a16:creationId xmlns="" xmlns:a16="http://schemas.microsoft.com/office/drawing/2014/main" id="{C47FBC13-006D-47CA-A4C3-C27F8C86E5B7}"/>
              </a:ext>
            </a:extLst>
          </p:cNvPr>
          <p:cNvCxnSpPr/>
          <p:nvPr/>
        </p:nvCxnSpPr>
        <p:spPr>
          <a:xfrm flipV="1">
            <a:off x="1864826" y="2256957"/>
            <a:ext cx="631992" cy="2041265"/>
          </a:xfrm>
          <a:prstGeom prst="line">
            <a:avLst/>
          </a:prstGeom>
          <a:ln w="28575">
            <a:solidFill>
              <a:srgbClr val="00B05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Group 1">
            <a:extLst>
              <a:ext uri="{FF2B5EF4-FFF2-40B4-BE49-F238E27FC236}">
                <a16:creationId xmlns="" xmlns:a16="http://schemas.microsoft.com/office/drawing/2014/main" id="{C48A7394-BC8E-4F56-A332-F244608FA90B}"/>
              </a:ext>
            </a:extLst>
          </p:cNvPr>
          <p:cNvGrpSpPr/>
          <p:nvPr/>
        </p:nvGrpSpPr>
        <p:grpSpPr>
          <a:xfrm>
            <a:off x="4955090" y="1483472"/>
            <a:ext cx="1765869" cy="3657600"/>
            <a:chOff x="4955090" y="1483472"/>
            <a:chExt cx="1765869" cy="3657600"/>
          </a:xfrm>
        </p:grpSpPr>
        <p:cxnSp>
          <p:nvCxnSpPr>
            <p:cNvPr id="7" name="Straight Arrow Connector 6"/>
            <p:cNvCxnSpPr>
              <a:cxnSpLocks/>
            </p:cNvCxnSpPr>
            <p:nvPr/>
          </p:nvCxnSpPr>
          <p:spPr>
            <a:xfrm flipV="1">
              <a:off x="4955090" y="5098968"/>
              <a:ext cx="1765869" cy="11860"/>
            </a:xfrm>
            <a:prstGeom prst="straightConnector1">
              <a:avLst/>
            </a:prstGeom>
            <a:ln w="12700">
              <a:solidFill>
                <a:srgbClr val="00B050"/>
              </a:solidFill>
              <a:prstDash val="solid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Arrow Connector 42">
              <a:extLst>
                <a:ext uri="{FF2B5EF4-FFF2-40B4-BE49-F238E27FC236}">
                  <a16:creationId xmlns="" xmlns:a16="http://schemas.microsoft.com/office/drawing/2014/main" id="{F2346EA0-B7C6-42C2-9F28-648213A3A1AF}"/>
                </a:ext>
              </a:extLst>
            </p:cNvPr>
            <p:cNvCxnSpPr>
              <a:cxnSpLocks/>
            </p:cNvCxnSpPr>
            <p:nvPr/>
          </p:nvCxnSpPr>
          <p:spPr>
            <a:xfrm rot="16200000" flipV="1">
              <a:off x="3139721" y="3306881"/>
              <a:ext cx="3657600" cy="10782"/>
            </a:xfrm>
            <a:prstGeom prst="straightConnector1">
              <a:avLst/>
            </a:prstGeom>
            <a:ln w="12700">
              <a:solidFill>
                <a:srgbClr val="00B050"/>
              </a:solidFill>
              <a:prstDash val="solid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1" name="TextBox 30">
            <a:extLst>
              <a:ext uri="{FF2B5EF4-FFF2-40B4-BE49-F238E27FC236}">
                <a16:creationId xmlns="" xmlns:a16="http://schemas.microsoft.com/office/drawing/2014/main" id="{F7756B78-3AB9-4864-AB66-AF8D65493D5A}"/>
              </a:ext>
            </a:extLst>
          </p:cNvPr>
          <p:cNvSpPr txBox="1"/>
          <p:nvPr/>
        </p:nvSpPr>
        <p:spPr>
          <a:xfrm>
            <a:off x="980019" y="1428690"/>
            <a:ext cx="201529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>
                <a:solidFill>
                  <a:srgbClr val="0000FF"/>
                </a:solidFill>
              </a:rPr>
              <a:t>Spectrum loading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="" xmlns:a16="http://schemas.microsoft.com/office/drawing/2014/main" id="{6FB2C14C-9A21-4155-87DD-91F7A31EDABE}"/>
              </a:ext>
            </a:extLst>
          </p:cNvPr>
          <p:cNvSpPr txBox="1"/>
          <p:nvPr/>
        </p:nvSpPr>
        <p:spPr>
          <a:xfrm rot="16200000">
            <a:off x="22337" y="2725815"/>
            <a:ext cx="162557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/>
              <a:t>Nominal</a:t>
            </a:r>
            <a:r>
              <a:rPr lang="en-US" sz="1600" dirty="0"/>
              <a:t> </a:t>
            </a:r>
            <a:r>
              <a:rPr lang="en-US" sz="1600" b="1" dirty="0"/>
              <a:t>stress, S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="" xmlns:a16="http://schemas.microsoft.com/office/drawing/2014/main" id="{9AC2E671-9700-49F1-93AF-F65E923A1354}"/>
              </a:ext>
            </a:extLst>
          </p:cNvPr>
          <p:cNvSpPr txBox="1"/>
          <p:nvPr/>
        </p:nvSpPr>
        <p:spPr>
          <a:xfrm>
            <a:off x="5498256" y="2292011"/>
            <a:ext cx="33855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>
                <a:latin typeface="Symbol" panose="05050102010706020507" pitchFamily="18" charset="2"/>
              </a:rPr>
              <a:t>s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="" xmlns:a16="http://schemas.microsoft.com/office/drawing/2014/main" id="{9D16E17D-65A3-45C1-AF9A-B9315E106334}"/>
              </a:ext>
            </a:extLst>
          </p:cNvPr>
          <p:cNvSpPr txBox="1"/>
          <p:nvPr/>
        </p:nvSpPr>
        <p:spPr>
          <a:xfrm>
            <a:off x="6586846" y="3507824"/>
            <a:ext cx="29687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>
                <a:latin typeface="Symbol" panose="05050102010706020507" pitchFamily="18" charset="2"/>
              </a:rPr>
              <a:t>e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="" xmlns:a16="http://schemas.microsoft.com/office/drawing/2014/main" id="{FA340FEF-D3EC-49BE-A90C-D29D8FE9C610}"/>
              </a:ext>
            </a:extLst>
          </p:cNvPr>
          <p:cNvSpPr txBox="1"/>
          <p:nvPr/>
        </p:nvSpPr>
        <p:spPr>
          <a:xfrm>
            <a:off x="5516977" y="3466797"/>
            <a:ext cx="31290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>
                <a:latin typeface="Symbol" panose="05050102010706020507" pitchFamily="18" charset="2"/>
              </a:rPr>
              <a:t>0</a:t>
            </a:r>
          </a:p>
        </p:txBody>
      </p:sp>
      <p:sp>
        <p:nvSpPr>
          <p:cNvPr id="39" name="Title 1">
            <a:extLst>
              <a:ext uri="{FF2B5EF4-FFF2-40B4-BE49-F238E27FC236}">
                <a16:creationId xmlns="" xmlns:a16="http://schemas.microsoft.com/office/drawing/2014/main" id="{6B3AC4F1-32B3-4212-8BD6-38EEB3503E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1563" y="152400"/>
            <a:ext cx="8397956" cy="1143000"/>
          </a:xfrm>
        </p:spPr>
        <p:txBody>
          <a:bodyPr>
            <a:normAutofit fontScale="90000"/>
          </a:bodyPr>
          <a:lstStyle/>
          <a:p>
            <a:r>
              <a:rPr lang="en-US" sz="3600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Illustration of </a:t>
            </a:r>
            <a:r>
              <a:rPr lang="en-US" sz="3600" b="1" dirty="0" err="1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Neuber’s</a:t>
            </a:r>
            <a:r>
              <a:rPr lang="en-US" sz="3600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rule application</a:t>
            </a:r>
            <a:br>
              <a:rPr lang="en-US" sz="3600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US" sz="2800" baseline="30000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34886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6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14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2" name="Group 81"/>
          <p:cNvGrpSpPr/>
          <p:nvPr/>
        </p:nvGrpSpPr>
        <p:grpSpPr>
          <a:xfrm>
            <a:off x="5757754" y="1240311"/>
            <a:ext cx="2312657" cy="2365113"/>
            <a:chOff x="6143355" y="1719689"/>
            <a:chExt cx="2312657" cy="2365113"/>
          </a:xfrm>
        </p:grpSpPr>
        <p:grpSp>
          <p:nvGrpSpPr>
            <p:cNvPr id="28" name="Group 27"/>
            <p:cNvGrpSpPr/>
            <p:nvPr/>
          </p:nvGrpSpPr>
          <p:grpSpPr>
            <a:xfrm>
              <a:off x="6143355" y="2790458"/>
              <a:ext cx="1152832" cy="1294344"/>
              <a:chOff x="5017637" y="3772638"/>
              <a:chExt cx="1537824" cy="1732709"/>
            </a:xfrm>
          </p:grpSpPr>
          <p:cxnSp>
            <p:nvCxnSpPr>
              <p:cNvPr id="14" name="Straight Arrow Connector 13"/>
              <p:cNvCxnSpPr>
                <a:cxnSpLocks/>
              </p:cNvCxnSpPr>
              <p:nvPr/>
            </p:nvCxnSpPr>
            <p:spPr>
              <a:xfrm>
                <a:off x="5017637" y="5500708"/>
                <a:ext cx="1537824" cy="4639"/>
              </a:xfrm>
              <a:prstGeom prst="straightConnector1">
                <a:avLst/>
              </a:prstGeom>
              <a:ln w="19050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Straight Arrow Connector 16"/>
              <p:cNvCxnSpPr>
                <a:cxnSpLocks/>
              </p:cNvCxnSpPr>
              <p:nvPr/>
            </p:nvCxnSpPr>
            <p:spPr>
              <a:xfrm flipV="1">
                <a:off x="5026487" y="3772638"/>
                <a:ext cx="62790" cy="1725656"/>
              </a:xfrm>
              <a:prstGeom prst="straightConnector1">
                <a:avLst/>
              </a:prstGeom>
              <a:ln w="19050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0" name="Freeform 19"/>
            <p:cNvSpPr/>
            <p:nvPr/>
          </p:nvSpPr>
          <p:spPr>
            <a:xfrm>
              <a:off x="6160193" y="2158660"/>
              <a:ext cx="2295819" cy="1909806"/>
            </a:xfrm>
            <a:custGeom>
              <a:avLst/>
              <a:gdLst>
                <a:gd name="connsiteX0" fmla="*/ 0 w 3062515"/>
                <a:gd name="connsiteY0" fmla="*/ 2786743 h 2786743"/>
                <a:gd name="connsiteX1" fmla="*/ 362858 w 3062515"/>
                <a:gd name="connsiteY1" fmla="*/ 1045029 h 2786743"/>
                <a:gd name="connsiteX2" fmla="*/ 653143 w 3062515"/>
                <a:gd name="connsiteY2" fmla="*/ 493486 h 2786743"/>
                <a:gd name="connsiteX3" fmla="*/ 1640115 w 3062515"/>
                <a:gd name="connsiteY3" fmla="*/ 203200 h 2786743"/>
                <a:gd name="connsiteX4" fmla="*/ 3062515 w 3062515"/>
                <a:gd name="connsiteY4" fmla="*/ 0 h 27867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62515" h="2786743">
                  <a:moveTo>
                    <a:pt x="0" y="2786743"/>
                  </a:moveTo>
                  <a:cubicBezTo>
                    <a:pt x="127000" y="2106990"/>
                    <a:pt x="254001" y="1427238"/>
                    <a:pt x="362858" y="1045029"/>
                  </a:cubicBezTo>
                  <a:cubicBezTo>
                    <a:pt x="471715" y="662820"/>
                    <a:pt x="440267" y="633791"/>
                    <a:pt x="653143" y="493486"/>
                  </a:cubicBezTo>
                  <a:cubicBezTo>
                    <a:pt x="866019" y="353181"/>
                    <a:pt x="1238553" y="285448"/>
                    <a:pt x="1640115" y="203200"/>
                  </a:cubicBezTo>
                  <a:cubicBezTo>
                    <a:pt x="2041677" y="120952"/>
                    <a:pt x="2552096" y="60476"/>
                    <a:pt x="3062515" y="0"/>
                  </a:cubicBezTo>
                </a:path>
              </a:pathLst>
            </a:cu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6997619" y="1719689"/>
              <a:ext cx="1142469" cy="1051700"/>
            </a:xfrm>
            <a:custGeom>
              <a:avLst/>
              <a:gdLst>
                <a:gd name="connsiteX0" fmla="*/ 0 w 1524000"/>
                <a:gd name="connsiteY0" fmla="*/ 0 h 1407886"/>
                <a:gd name="connsiteX1" fmla="*/ 203200 w 1524000"/>
                <a:gd name="connsiteY1" fmla="*/ 435429 h 1407886"/>
                <a:gd name="connsiteX2" fmla="*/ 537028 w 1524000"/>
                <a:gd name="connsiteY2" fmla="*/ 870857 h 1407886"/>
                <a:gd name="connsiteX3" fmla="*/ 1001486 w 1524000"/>
                <a:gd name="connsiteY3" fmla="*/ 1175657 h 1407886"/>
                <a:gd name="connsiteX4" fmla="*/ 1524000 w 1524000"/>
                <a:gd name="connsiteY4" fmla="*/ 1407886 h 14078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24000" h="1407886">
                  <a:moveTo>
                    <a:pt x="0" y="0"/>
                  </a:moveTo>
                  <a:cubicBezTo>
                    <a:pt x="56847" y="145143"/>
                    <a:pt x="113695" y="290286"/>
                    <a:pt x="203200" y="435429"/>
                  </a:cubicBezTo>
                  <a:cubicBezTo>
                    <a:pt x="292705" y="580572"/>
                    <a:pt x="403980" y="747486"/>
                    <a:pt x="537028" y="870857"/>
                  </a:cubicBezTo>
                  <a:cubicBezTo>
                    <a:pt x="670076" y="994228"/>
                    <a:pt x="836991" y="1086152"/>
                    <a:pt x="1001486" y="1175657"/>
                  </a:cubicBezTo>
                  <a:cubicBezTo>
                    <a:pt x="1165981" y="1265162"/>
                    <a:pt x="1344990" y="1336524"/>
                    <a:pt x="1524000" y="1407886"/>
                  </a:cubicBezTo>
                </a:path>
              </a:pathLst>
            </a:cu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30" name="Oval 29"/>
            <p:cNvSpPr/>
            <p:nvPr/>
          </p:nvSpPr>
          <p:spPr>
            <a:xfrm>
              <a:off x="7296190" y="2254722"/>
              <a:ext cx="114247" cy="109640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16" name="Freeform 15"/>
          <p:cNvSpPr/>
          <p:nvPr/>
        </p:nvSpPr>
        <p:spPr>
          <a:xfrm rot="10800000">
            <a:off x="4776938" y="1840189"/>
            <a:ext cx="2168281" cy="3318006"/>
          </a:xfrm>
          <a:custGeom>
            <a:avLst/>
            <a:gdLst>
              <a:gd name="connsiteX0" fmla="*/ 0 w 1282890"/>
              <a:gd name="connsiteY0" fmla="*/ 2238233 h 2238233"/>
              <a:gd name="connsiteX1" fmla="*/ 136478 w 1282890"/>
              <a:gd name="connsiteY1" fmla="*/ 1555845 h 2238233"/>
              <a:gd name="connsiteX2" fmla="*/ 300251 w 1282890"/>
              <a:gd name="connsiteY2" fmla="*/ 791571 h 2238233"/>
              <a:gd name="connsiteX3" fmla="*/ 409433 w 1282890"/>
              <a:gd name="connsiteY3" fmla="*/ 477672 h 2238233"/>
              <a:gd name="connsiteX4" fmla="*/ 600502 w 1282890"/>
              <a:gd name="connsiteY4" fmla="*/ 245660 h 2238233"/>
              <a:gd name="connsiteX5" fmla="*/ 1282890 w 1282890"/>
              <a:gd name="connsiteY5" fmla="*/ 0 h 2238233"/>
              <a:gd name="connsiteX0" fmla="*/ 0 w 1282890"/>
              <a:gd name="connsiteY0" fmla="*/ 2238233 h 2238233"/>
              <a:gd name="connsiteX1" fmla="*/ 136478 w 1282890"/>
              <a:gd name="connsiteY1" fmla="*/ 1555845 h 2238233"/>
              <a:gd name="connsiteX2" fmla="*/ 300251 w 1282890"/>
              <a:gd name="connsiteY2" fmla="*/ 791571 h 2238233"/>
              <a:gd name="connsiteX3" fmla="*/ 394169 w 1282890"/>
              <a:gd name="connsiteY3" fmla="*/ 405280 h 2238233"/>
              <a:gd name="connsiteX4" fmla="*/ 600502 w 1282890"/>
              <a:gd name="connsiteY4" fmla="*/ 245660 h 2238233"/>
              <a:gd name="connsiteX5" fmla="*/ 1282890 w 1282890"/>
              <a:gd name="connsiteY5" fmla="*/ 0 h 2238233"/>
              <a:gd name="connsiteX0" fmla="*/ 0 w 1282890"/>
              <a:gd name="connsiteY0" fmla="*/ 2238233 h 2238233"/>
              <a:gd name="connsiteX1" fmla="*/ 136478 w 1282890"/>
              <a:gd name="connsiteY1" fmla="*/ 1555845 h 2238233"/>
              <a:gd name="connsiteX2" fmla="*/ 300251 w 1282890"/>
              <a:gd name="connsiteY2" fmla="*/ 791571 h 2238233"/>
              <a:gd name="connsiteX3" fmla="*/ 343536 w 1282890"/>
              <a:gd name="connsiteY3" fmla="*/ 556581 h 2238233"/>
              <a:gd name="connsiteX4" fmla="*/ 394169 w 1282890"/>
              <a:gd name="connsiteY4" fmla="*/ 405280 h 2238233"/>
              <a:gd name="connsiteX5" fmla="*/ 600502 w 1282890"/>
              <a:gd name="connsiteY5" fmla="*/ 245660 h 2238233"/>
              <a:gd name="connsiteX6" fmla="*/ 1282890 w 1282890"/>
              <a:gd name="connsiteY6" fmla="*/ 0 h 2238233"/>
              <a:gd name="connsiteX0" fmla="*/ 0 w 1282890"/>
              <a:gd name="connsiteY0" fmla="*/ 2238233 h 2238233"/>
              <a:gd name="connsiteX1" fmla="*/ 136478 w 1282890"/>
              <a:gd name="connsiteY1" fmla="*/ 1555845 h 2238233"/>
              <a:gd name="connsiteX2" fmla="*/ 300251 w 1282890"/>
              <a:gd name="connsiteY2" fmla="*/ 791571 h 2238233"/>
              <a:gd name="connsiteX3" fmla="*/ 343536 w 1282890"/>
              <a:gd name="connsiteY3" fmla="*/ 556581 h 2238233"/>
              <a:gd name="connsiteX4" fmla="*/ 389081 w 1282890"/>
              <a:gd name="connsiteY4" fmla="*/ 416417 h 2238233"/>
              <a:gd name="connsiteX5" fmla="*/ 600502 w 1282890"/>
              <a:gd name="connsiteY5" fmla="*/ 245660 h 2238233"/>
              <a:gd name="connsiteX6" fmla="*/ 1282890 w 1282890"/>
              <a:gd name="connsiteY6" fmla="*/ 0 h 2238233"/>
              <a:gd name="connsiteX0" fmla="*/ 0 w 1282890"/>
              <a:gd name="connsiteY0" fmla="*/ 2238233 h 2238233"/>
              <a:gd name="connsiteX1" fmla="*/ 136478 w 1282890"/>
              <a:gd name="connsiteY1" fmla="*/ 1555845 h 2238233"/>
              <a:gd name="connsiteX2" fmla="*/ 300251 w 1282890"/>
              <a:gd name="connsiteY2" fmla="*/ 791571 h 2238233"/>
              <a:gd name="connsiteX3" fmla="*/ 343536 w 1282890"/>
              <a:gd name="connsiteY3" fmla="*/ 556581 h 2238233"/>
              <a:gd name="connsiteX4" fmla="*/ 414521 w 1282890"/>
              <a:gd name="connsiteY4" fmla="*/ 394142 h 2238233"/>
              <a:gd name="connsiteX5" fmla="*/ 600502 w 1282890"/>
              <a:gd name="connsiteY5" fmla="*/ 245660 h 2238233"/>
              <a:gd name="connsiteX6" fmla="*/ 1282890 w 1282890"/>
              <a:gd name="connsiteY6" fmla="*/ 0 h 22382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82890" h="2238233">
                <a:moveTo>
                  <a:pt x="0" y="2238233"/>
                </a:moveTo>
                <a:cubicBezTo>
                  <a:pt x="43218" y="2017594"/>
                  <a:pt x="86436" y="1796955"/>
                  <a:pt x="136478" y="1555845"/>
                </a:cubicBezTo>
                <a:cubicBezTo>
                  <a:pt x="186520" y="1314735"/>
                  <a:pt x="265741" y="958115"/>
                  <a:pt x="300251" y="791571"/>
                </a:cubicBezTo>
                <a:cubicBezTo>
                  <a:pt x="334761" y="625027"/>
                  <a:pt x="327883" y="620963"/>
                  <a:pt x="343536" y="556581"/>
                </a:cubicBezTo>
                <a:cubicBezTo>
                  <a:pt x="359189" y="492199"/>
                  <a:pt x="371693" y="445962"/>
                  <a:pt x="414521" y="394142"/>
                </a:cubicBezTo>
                <a:cubicBezTo>
                  <a:pt x="457349" y="342322"/>
                  <a:pt x="455774" y="311350"/>
                  <a:pt x="600502" y="245660"/>
                </a:cubicBezTo>
                <a:cubicBezTo>
                  <a:pt x="745230" y="179970"/>
                  <a:pt x="1014484" y="83024"/>
                  <a:pt x="1282890" y="0"/>
                </a:cubicBezTo>
              </a:path>
            </a:pathLst>
          </a:custGeom>
          <a:noFill/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4" name="Oval 43"/>
          <p:cNvSpPr/>
          <p:nvPr/>
        </p:nvSpPr>
        <p:spPr>
          <a:xfrm>
            <a:off x="4895949" y="5068092"/>
            <a:ext cx="126631" cy="109640"/>
          </a:xfrm>
          <a:prstGeom prst="ellipse">
            <a:avLst/>
          </a:prstGeom>
          <a:solidFill>
            <a:srgbClr val="0000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Freeform 70"/>
          <p:cNvSpPr/>
          <p:nvPr/>
        </p:nvSpPr>
        <p:spPr>
          <a:xfrm rot="12022366">
            <a:off x="4308070" y="4602763"/>
            <a:ext cx="922728" cy="1051700"/>
          </a:xfrm>
          <a:custGeom>
            <a:avLst/>
            <a:gdLst>
              <a:gd name="connsiteX0" fmla="*/ 0 w 1524000"/>
              <a:gd name="connsiteY0" fmla="*/ 0 h 1407886"/>
              <a:gd name="connsiteX1" fmla="*/ 203200 w 1524000"/>
              <a:gd name="connsiteY1" fmla="*/ 435429 h 1407886"/>
              <a:gd name="connsiteX2" fmla="*/ 537028 w 1524000"/>
              <a:gd name="connsiteY2" fmla="*/ 870857 h 1407886"/>
              <a:gd name="connsiteX3" fmla="*/ 1001486 w 1524000"/>
              <a:gd name="connsiteY3" fmla="*/ 1175657 h 1407886"/>
              <a:gd name="connsiteX4" fmla="*/ 1524000 w 1524000"/>
              <a:gd name="connsiteY4" fmla="*/ 1407886 h 14078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24000" h="1407886">
                <a:moveTo>
                  <a:pt x="0" y="0"/>
                </a:moveTo>
                <a:cubicBezTo>
                  <a:pt x="56847" y="145143"/>
                  <a:pt x="113695" y="290286"/>
                  <a:pt x="203200" y="435429"/>
                </a:cubicBezTo>
                <a:cubicBezTo>
                  <a:pt x="292705" y="580572"/>
                  <a:pt x="403980" y="747486"/>
                  <a:pt x="537028" y="870857"/>
                </a:cubicBezTo>
                <a:cubicBezTo>
                  <a:pt x="670076" y="994228"/>
                  <a:pt x="836991" y="1086152"/>
                  <a:pt x="1001486" y="1175657"/>
                </a:cubicBezTo>
                <a:cubicBezTo>
                  <a:pt x="1165981" y="1265162"/>
                  <a:pt x="1344990" y="1336524"/>
                  <a:pt x="1524000" y="1407886"/>
                </a:cubicBezTo>
              </a:path>
            </a:pathLst>
          </a:custGeom>
          <a:noFill/>
          <a:ln w="28575"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cxnSp>
        <p:nvCxnSpPr>
          <p:cNvPr id="7" name="Straight Arrow Connector 6"/>
          <p:cNvCxnSpPr>
            <a:cxnSpLocks/>
          </p:cNvCxnSpPr>
          <p:nvPr/>
        </p:nvCxnSpPr>
        <p:spPr>
          <a:xfrm flipV="1">
            <a:off x="4955090" y="5098968"/>
            <a:ext cx="1765869" cy="11860"/>
          </a:xfrm>
          <a:prstGeom prst="straightConnector1">
            <a:avLst/>
          </a:prstGeom>
          <a:ln w="12700">
            <a:solidFill>
              <a:srgbClr val="00B050"/>
            </a:solidFill>
            <a:prstDash val="soli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Freeform 15">
            <a:extLst>
              <a:ext uri="{FF2B5EF4-FFF2-40B4-BE49-F238E27FC236}">
                <a16:creationId xmlns="" xmlns:a16="http://schemas.microsoft.com/office/drawing/2014/main" id="{9F52EBD5-7FD8-41B5-8C59-9FDD005F6C31}"/>
              </a:ext>
            </a:extLst>
          </p:cNvPr>
          <p:cNvSpPr/>
          <p:nvPr/>
        </p:nvSpPr>
        <p:spPr>
          <a:xfrm>
            <a:off x="4980479" y="1428690"/>
            <a:ext cx="2445929" cy="3627654"/>
          </a:xfrm>
          <a:custGeom>
            <a:avLst/>
            <a:gdLst>
              <a:gd name="connsiteX0" fmla="*/ 0 w 1282890"/>
              <a:gd name="connsiteY0" fmla="*/ 2238233 h 2238233"/>
              <a:gd name="connsiteX1" fmla="*/ 136478 w 1282890"/>
              <a:gd name="connsiteY1" fmla="*/ 1555845 h 2238233"/>
              <a:gd name="connsiteX2" fmla="*/ 300251 w 1282890"/>
              <a:gd name="connsiteY2" fmla="*/ 791571 h 2238233"/>
              <a:gd name="connsiteX3" fmla="*/ 409433 w 1282890"/>
              <a:gd name="connsiteY3" fmla="*/ 477672 h 2238233"/>
              <a:gd name="connsiteX4" fmla="*/ 600502 w 1282890"/>
              <a:gd name="connsiteY4" fmla="*/ 245660 h 2238233"/>
              <a:gd name="connsiteX5" fmla="*/ 1282890 w 1282890"/>
              <a:gd name="connsiteY5" fmla="*/ 0 h 2238233"/>
              <a:gd name="connsiteX0" fmla="*/ 0 w 1282890"/>
              <a:gd name="connsiteY0" fmla="*/ 2238233 h 2238233"/>
              <a:gd name="connsiteX1" fmla="*/ 136478 w 1282890"/>
              <a:gd name="connsiteY1" fmla="*/ 1555845 h 2238233"/>
              <a:gd name="connsiteX2" fmla="*/ 300251 w 1282890"/>
              <a:gd name="connsiteY2" fmla="*/ 791571 h 2238233"/>
              <a:gd name="connsiteX3" fmla="*/ 394169 w 1282890"/>
              <a:gd name="connsiteY3" fmla="*/ 405280 h 2238233"/>
              <a:gd name="connsiteX4" fmla="*/ 600502 w 1282890"/>
              <a:gd name="connsiteY4" fmla="*/ 245660 h 2238233"/>
              <a:gd name="connsiteX5" fmla="*/ 1282890 w 1282890"/>
              <a:gd name="connsiteY5" fmla="*/ 0 h 2238233"/>
              <a:gd name="connsiteX0" fmla="*/ 0 w 1282890"/>
              <a:gd name="connsiteY0" fmla="*/ 2238233 h 2238233"/>
              <a:gd name="connsiteX1" fmla="*/ 136478 w 1282890"/>
              <a:gd name="connsiteY1" fmla="*/ 1555845 h 2238233"/>
              <a:gd name="connsiteX2" fmla="*/ 300251 w 1282890"/>
              <a:gd name="connsiteY2" fmla="*/ 791571 h 2238233"/>
              <a:gd name="connsiteX3" fmla="*/ 343536 w 1282890"/>
              <a:gd name="connsiteY3" fmla="*/ 556581 h 2238233"/>
              <a:gd name="connsiteX4" fmla="*/ 394169 w 1282890"/>
              <a:gd name="connsiteY4" fmla="*/ 405280 h 2238233"/>
              <a:gd name="connsiteX5" fmla="*/ 600502 w 1282890"/>
              <a:gd name="connsiteY5" fmla="*/ 245660 h 2238233"/>
              <a:gd name="connsiteX6" fmla="*/ 1282890 w 1282890"/>
              <a:gd name="connsiteY6" fmla="*/ 0 h 2238233"/>
              <a:gd name="connsiteX0" fmla="*/ 0 w 1282890"/>
              <a:gd name="connsiteY0" fmla="*/ 2238233 h 2238233"/>
              <a:gd name="connsiteX1" fmla="*/ 136478 w 1282890"/>
              <a:gd name="connsiteY1" fmla="*/ 1555845 h 2238233"/>
              <a:gd name="connsiteX2" fmla="*/ 300251 w 1282890"/>
              <a:gd name="connsiteY2" fmla="*/ 791571 h 2238233"/>
              <a:gd name="connsiteX3" fmla="*/ 343536 w 1282890"/>
              <a:gd name="connsiteY3" fmla="*/ 556581 h 2238233"/>
              <a:gd name="connsiteX4" fmla="*/ 389081 w 1282890"/>
              <a:gd name="connsiteY4" fmla="*/ 416417 h 2238233"/>
              <a:gd name="connsiteX5" fmla="*/ 600502 w 1282890"/>
              <a:gd name="connsiteY5" fmla="*/ 245660 h 2238233"/>
              <a:gd name="connsiteX6" fmla="*/ 1282890 w 1282890"/>
              <a:gd name="connsiteY6" fmla="*/ 0 h 2238233"/>
              <a:gd name="connsiteX0" fmla="*/ 0 w 1282890"/>
              <a:gd name="connsiteY0" fmla="*/ 2238233 h 2238233"/>
              <a:gd name="connsiteX1" fmla="*/ 136478 w 1282890"/>
              <a:gd name="connsiteY1" fmla="*/ 1555845 h 2238233"/>
              <a:gd name="connsiteX2" fmla="*/ 300251 w 1282890"/>
              <a:gd name="connsiteY2" fmla="*/ 791571 h 2238233"/>
              <a:gd name="connsiteX3" fmla="*/ 343536 w 1282890"/>
              <a:gd name="connsiteY3" fmla="*/ 556581 h 2238233"/>
              <a:gd name="connsiteX4" fmla="*/ 414521 w 1282890"/>
              <a:gd name="connsiteY4" fmla="*/ 394142 h 2238233"/>
              <a:gd name="connsiteX5" fmla="*/ 600502 w 1282890"/>
              <a:gd name="connsiteY5" fmla="*/ 245660 h 2238233"/>
              <a:gd name="connsiteX6" fmla="*/ 1282890 w 1282890"/>
              <a:gd name="connsiteY6" fmla="*/ 0 h 22382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82890" h="2238233">
                <a:moveTo>
                  <a:pt x="0" y="2238233"/>
                </a:moveTo>
                <a:cubicBezTo>
                  <a:pt x="43218" y="2017594"/>
                  <a:pt x="86436" y="1796955"/>
                  <a:pt x="136478" y="1555845"/>
                </a:cubicBezTo>
                <a:cubicBezTo>
                  <a:pt x="186520" y="1314735"/>
                  <a:pt x="265741" y="958115"/>
                  <a:pt x="300251" y="791571"/>
                </a:cubicBezTo>
                <a:cubicBezTo>
                  <a:pt x="334761" y="625027"/>
                  <a:pt x="327883" y="620963"/>
                  <a:pt x="343536" y="556581"/>
                </a:cubicBezTo>
                <a:cubicBezTo>
                  <a:pt x="359189" y="492199"/>
                  <a:pt x="371693" y="445962"/>
                  <a:pt x="414521" y="394142"/>
                </a:cubicBezTo>
                <a:cubicBezTo>
                  <a:pt x="457349" y="342322"/>
                  <a:pt x="455774" y="311350"/>
                  <a:pt x="600502" y="245660"/>
                </a:cubicBezTo>
                <a:cubicBezTo>
                  <a:pt x="745230" y="179970"/>
                  <a:pt x="1014484" y="83024"/>
                  <a:pt x="1282890" y="0"/>
                </a:cubicBezTo>
              </a:path>
            </a:pathLst>
          </a:cu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7" name="Freeform 26">
            <a:extLst>
              <a:ext uri="{FF2B5EF4-FFF2-40B4-BE49-F238E27FC236}">
                <a16:creationId xmlns="" xmlns:a16="http://schemas.microsoft.com/office/drawing/2014/main" id="{36EAAF4C-86AF-48A0-AEB2-CD4F05344CC1}"/>
              </a:ext>
            </a:extLst>
          </p:cNvPr>
          <p:cNvSpPr/>
          <p:nvPr/>
        </p:nvSpPr>
        <p:spPr>
          <a:xfrm>
            <a:off x="6825335" y="855884"/>
            <a:ext cx="1142469" cy="1051700"/>
          </a:xfrm>
          <a:custGeom>
            <a:avLst/>
            <a:gdLst>
              <a:gd name="connsiteX0" fmla="*/ 0 w 1524000"/>
              <a:gd name="connsiteY0" fmla="*/ 0 h 1407886"/>
              <a:gd name="connsiteX1" fmla="*/ 203200 w 1524000"/>
              <a:gd name="connsiteY1" fmla="*/ 435429 h 1407886"/>
              <a:gd name="connsiteX2" fmla="*/ 537028 w 1524000"/>
              <a:gd name="connsiteY2" fmla="*/ 870857 h 1407886"/>
              <a:gd name="connsiteX3" fmla="*/ 1001486 w 1524000"/>
              <a:gd name="connsiteY3" fmla="*/ 1175657 h 1407886"/>
              <a:gd name="connsiteX4" fmla="*/ 1524000 w 1524000"/>
              <a:gd name="connsiteY4" fmla="*/ 1407886 h 14078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24000" h="1407886">
                <a:moveTo>
                  <a:pt x="0" y="0"/>
                </a:moveTo>
                <a:cubicBezTo>
                  <a:pt x="56847" y="145143"/>
                  <a:pt x="113695" y="290286"/>
                  <a:pt x="203200" y="435429"/>
                </a:cubicBezTo>
                <a:cubicBezTo>
                  <a:pt x="292705" y="580572"/>
                  <a:pt x="403980" y="747486"/>
                  <a:pt x="537028" y="870857"/>
                </a:cubicBezTo>
                <a:cubicBezTo>
                  <a:pt x="670076" y="994228"/>
                  <a:pt x="836991" y="1086152"/>
                  <a:pt x="1001486" y="1175657"/>
                </a:cubicBezTo>
                <a:cubicBezTo>
                  <a:pt x="1165981" y="1265162"/>
                  <a:pt x="1344990" y="1336524"/>
                  <a:pt x="1524000" y="1407886"/>
                </a:cubicBezTo>
              </a:path>
            </a:pathLst>
          </a:custGeom>
          <a:noFill/>
          <a:ln w="28575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61" name="Oval 60">
            <a:extLst>
              <a:ext uri="{FF2B5EF4-FFF2-40B4-BE49-F238E27FC236}">
                <a16:creationId xmlns="" xmlns:a16="http://schemas.microsoft.com/office/drawing/2014/main" id="{A84CF819-9A83-4C2B-9F4A-B477586DB232}"/>
              </a:ext>
            </a:extLst>
          </p:cNvPr>
          <p:cNvSpPr/>
          <p:nvPr/>
        </p:nvSpPr>
        <p:spPr>
          <a:xfrm>
            <a:off x="7132653" y="1440507"/>
            <a:ext cx="126631" cy="109640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40" name="Straight Arrow Connector 39">
            <a:extLst>
              <a:ext uri="{FF2B5EF4-FFF2-40B4-BE49-F238E27FC236}">
                <a16:creationId xmlns="" xmlns:a16="http://schemas.microsoft.com/office/drawing/2014/main" id="{1986151E-687C-4912-9F0E-AD69ADC963A7}"/>
              </a:ext>
            </a:extLst>
          </p:cNvPr>
          <p:cNvCxnSpPr>
            <a:cxnSpLocks/>
          </p:cNvCxnSpPr>
          <p:nvPr/>
        </p:nvCxnSpPr>
        <p:spPr>
          <a:xfrm>
            <a:off x="1073546" y="3453635"/>
            <a:ext cx="2438400" cy="25721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Straight Arrow Connector 73">
            <a:extLst>
              <a:ext uri="{FF2B5EF4-FFF2-40B4-BE49-F238E27FC236}">
                <a16:creationId xmlns="" xmlns:a16="http://schemas.microsoft.com/office/drawing/2014/main" id="{4A205A9A-F002-4900-B02C-80456A6A4BA5}"/>
              </a:ext>
            </a:extLst>
          </p:cNvPr>
          <p:cNvCxnSpPr>
            <a:cxnSpLocks/>
          </p:cNvCxnSpPr>
          <p:nvPr/>
        </p:nvCxnSpPr>
        <p:spPr>
          <a:xfrm flipV="1">
            <a:off x="1059691" y="2082306"/>
            <a:ext cx="0" cy="2430393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Connector 51">
            <a:extLst>
              <a:ext uri="{FF2B5EF4-FFF2-40B4-BE49-F238E27FC236}">
                <a16:creationId xmlns="" xmlns:a16="http://schemas.microsoft.com/office/drawing/2014/main" id="{BFE7A267-7F45-4E18-ADAD-92C0B542C7CC}"/>
              </a:ext>
            </a:extLst>
          </p:cNvPr>
          <p:cNvCxnSpPr>
            <a:cxnSpLocks/>
          </p:cNvCxnSpPr>
          <p:nvPr/>
        </p:nvCxnSpPr>
        <p:spPr>
          <a:xfrm flipV="1">
            <a:off x="1073546" y="2547919"/>
            <a:ext cx="377263" cy="905717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Straight Connector 62">
            <a:extLst>
              <a:ext uri="{FF2B5EF4-FFF2-40B4-BE49-F238E27FC236}">
                <a16:creationId xmlns="" xmlns:a16="http://schemas.microsoft.com/office/drawing/2014/main" id="{CA8FF5E0-5AAF-4E11-B754-21212FA3E7A6}"/>
              </a:ext>
            </a:extLst>
          </p:cNvPr>
          <p:cNvCxnSpPr>
            <a:cxnSpLocks/>
          </p:cNvCxnSpPr>
          <p:nvPr/>
        </p:nvCxnSpPr>
        <p:spPr>
          <a:xfrm>
            <a:off x="1466640" y="2563926"/>
            <a:ext cx="390199" cy="1755344"/>
          </a:xfrm>
          <a:prstGeom prst="line">
            <a:avLst/>
          </a:prstGeom>
          <a:ln w="28575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Straight Connector 64">
            <a:extLst>
              <a:ext uri="{FF2B5EF4-FFF2-40B4-BE49-F238E27FC236}">
                <a16:creationId xmlns="" xmlns:a16="http://schemas.microsoft.com/office/drawing/2014/main" id="{C47FBC13-006D-47CA-A4C3-C27F8C86E5B7}"/>
              </a:ext>
            </a:extLst>
          </p:cNvPr>
          <p:cNvCxnSpPr/>
          <p:nvPr/>
        </p:nvCxnSpPr>
        <p:spPr>
          <a:xfrm flipV="1">
            <a:off x="1864826" y="2256957"/>
            <a:ext cx="631992" cy="2041265"/>
          </a:xfrm>
          <a:prstGeom prst="line">
            <a:avLst/>
          </a:prstGeom>
          <a:ln w="28575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Arrow Connector 42">
            <a:extLst>
              <a:ext uri="{FF2B5EF4-FFF2-40B4-BE49-F238E27FC236}">
                <a16:creationId xmlns="" xmlns:a16="http://schemas.microsoft.com/office/drawing/2014/main" id="{F2346EA0-B7C6-42C2-9F28-648213A3A1AF}"/>
              </a:ext>
            </a:extLst>
          </p:cNvPr>
          <p:cNvCxnSpPr>
            <a:cxnSpLocks/>
          </p:cNvCxnSpPr>
          <p:nvPr/>
        </p:nvCxnSpPr>
        <p:spPr>
          <a:xfrm rot="16200000" flipV="1">
            <a:off x="3139721" y="3306881"/>
            <a:ext cx="3657600" cy="10782"/>
          </a:xfrm>
          <a:prstGeom prst="straightConnector1">
            <a:avLst/>
          </a:prstGeom>
          <a:ln w="12700">
            <a:solidFill>
              <a:srgbClr val="00B050"/>
            </a:solidFill>
            <a:prstDash val="soli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28">
            <a:extLst>
              <a:ext uri="{FF2B5EF4-FFF2-40B4-BE49-F238E27FC236}">
                <a16:creationId xmlns="" xmlns:a16="http://schemas.microsoft.com/office/drawing/2014/main" id="{786C5414-F616-46D4-99B9-C64A4099C1EE}"/>
              </a:ext>
            </a:extLst>
          </p:cNvPr>
          <p:cNvSpPr txBox="1"/>
          <p:nvPr/>
        </p:nvSpPr>
        <p:spPr>
          <a:xfrm>
            <a:off x="980019" y="1428690"/>
            <a:ext cx="201529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>
                <a:solidFill>
                  <a:srgbClr val="0000FF"/>
                </a:solidFill>
              </a:rPr>
              <a:t>Spectrum loading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="" xmlns:a16="http://schemas.microsoft.com/office/drawing/2014/main" id="{4A6D8DC6-782F-45AC-B7B5-531D38B8101E}"/>
              </a:ext>
            </a:extLst>
          </p:cNvPr>
          <p:cNvSpPr txBox="1"/>
          <p:nvPr/>
        </p:nvSpPr>
        <p:spPr>
          <a:xfrm rot="16200000">
            <a:off x="22337" y="2725815"/>
            <a:ext cx="162557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/>
              <a:t>Nominal</a:t>
            </a:r>
            <a:r>
              <a:rPr lang="en-US" sz="1600" dirty="0"/>
              <a:t> </a:t>
            </a:r>
            <a:r>
              <a:rPr lang="en-US" sz="1600" b="1" dirty="0"/>
              <a:t>stress, S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="" xmlns:a16="http://schemas.microsoft.com/office/drawing/2014/main" id="{95EA9AA4-6CE8-4F66-8AB1-AE6E83BC4158}"/>
              </a:ext>
            </a:extLst>
          </p:cNvPr>
          <p:cNvSpPr txBox="1"/>
          <p:nvPr/>
        </p:nvSpPr>
        <p:spPr>
          <a:xfrm>
            <a:off x="5498256" y="2292011"/>
            <a:ext cx="33855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>
                <a:latin typeface="Symbol" panose="05050102010706020507" pitchFamily="18" charset="2"/>
              </a:rPr>
              <a:t>s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="" xmlns:a16="http://schemas.microsoft.com/office/drawing/2014/main" id="{88747A0D-6C97-4143-B000-4D1B0E6412D5}"/>
              </a:ext>
            </a:extLst>
          </p:cNvPr>
          <p:cNvSpPr txBox="1"/>
          <p:nvPr/>
        </p:nvSpPr>
        <p:spPr>
          <a:xfrm>
            <a:off x="6586846" y="3507824"/>
            <a:ext cx="29687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>
                <a:latin typeface="Symbol" panose="05050102010706020507" pitchFamily="18" charset="2"/>
              </a:rPr>
              <a:t>e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="" xmlns:a16="http://schemas.microsoft.com/office/drawing/2014/main" id="{DD66B181-39BE-4DE5-A086-00A69DABB503}"/>
              </a:ext>
            </a:extLst>
          </p:cNvPr>
          <p:cNvSpPr txBox="1"/>
          <p:nvPr/>
        </p:nvSpPr>
        <p:spPr>
          <a:xfrm>
            <a:off x="5516977" y="3466797"/>
            <a:ext cx="31290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>
                <a:latin typeface="Symbol" panose="05050102010706020507" pitchFamily="18" charset="2"/>
              </a:rPr>
              <a:t>0</a:t>
            </a:r>
          </a:p>
        </p:txBody>
      </p:sp>
      <p:sp>
        <p:nvSpPr>
          <p:cNvPr id="36" name="Title 1">
            <a:extLst>
              <a:ext uri="{FF2B5EF4-FFF2-40B4-BE49-F238E27FC236}">
                <a16:creationId xmlns="" xmlns:a16="http://schemas.microsoft.com/office/drawing/2014/main" id="{F85968E8-0528-4B06-B81F-44D2CBC855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1563" y="152400"/>
            <a:ext cx="8397956" cy="1143000"/>
          </a:xfrm>
        </p:spPr>
        <p:txBody>
          <a:bodyPr>
            <a:normAutofit fontScale="90000"/>
          </a:bodyPr>
          <a:lstStyle/>
          <a:p>
            <a:r>
              <a:rPr lang="en-US" sz="3600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Illustration of </a:t>
            </a:r>
            <a:r>
              <a:rPr lang="en-US" sz="3600" b="1" dirty="0" err="1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Neuber’s</a:t>
            </a:r>
            <a:r>
              <a:rPr lang="en-US" sz="3600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rule application</a:t>
            </a:r>
            <a:br>
              <a:rPr lang="en-US" sz="3600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US" sz="2800" baseline="30000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84961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" grpId="0" animBg="1"/>
      <p:bldP spid="57" grpId="0" animBg="1"/>
      <p:bldP spid="61" grpId="0" animBg="1"/>
    </p:bldLst>
  </p:timing>
</p:sld>
</file>

<file path=ppt/theme/theme1.xml><?xml version="1.0" encoding="utf-8"?>
<a:theme xmlns:a="http://schemas.openxmlformats.org/drawingml/2006/main" name="WMU">
  <a:themeElements>
    <a:clrScheme name="WMU Color Palett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FFAE00"/>
      </a:accent1>
      <a:accent2>
        <a:srgbClr val="ED7D31"/>
      </a:accent2>
      <a:accent3>
        <a:srgbClr val="BDB1A7"/>
      </a:accent3>
      <a:accent4>
        <a:srgbClr val="FCC92F"/>
      </a:accent4>
      <a:accent5>
        <a:srgbClr val="0091C1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2990</TotalTime>
  <Words>520</Words>
  <Application>Microsoft Office PowerPoint</Application>
  <PresentationFormat>On-screen Show (4:3)</PresentationFormat>
  <Paragraphs>229</Paragraphs>
  <Slides>17</Slides>
  <Notes>7</Notes>
  <HiddenSlides>0</HiddenSlides>
  <MMClips>0</MMClips>
  <ScaleCrop>false</ScaleCrop>
  <HeadingPairs>
    <vt:vector size="8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7" baseType="lpstr">
      <vt:lpstr>Arial</vt:lpstr>
      <vt:lpstr>Arial Black</vt:lpstr>
      <vt:lpstr>Calibri</vt:lpstr>
      <vt:lpstr>Source Sans Pro</vt:lpstr>
      <vt:lpstr>Symbol</vt:lpstr>
      <vt:lpstr>Tahoma</vt:lpstr>
      <vt:lpstr>Times New Roman</vt:lpstr>
      <vt:lpstr>Wingdings</vt:lpstr>
      <vt:lpstr>WMU</vt:lpstr>
      <vt:lpstr>Equation</vt:lpstr>
      <vt:lpstr>PowerPoint Presentation</vt:lpstr>
      <vt:lpstr>PowerPoint Presentation</vt:lpstr>
      <vt:lpstr>PowerPoint Presentation</vt:lpstr>
      <vt:lpstr>PowerPoint Presentation</vt:lpstr>
      <vt:lpstr>Neuber’s rule as a key component An effective educational software should be based on nominal stress or elastic FEA coupled with interactive Neuber’s rule for plasticity correction</vt:lpstr>
      <vt:lpstr>Neuber’s rule Traditional interpretation</vt:lpstr>
      <vt:lpstr>Illustration of Neuber’s rule application </vt:lpstr>
      <vt:lpstr>Illustration of Neuber’s rule application </vt:lpstr>
      <vt:lpstr>Illustration of Neuber’s rule application </vt:lpstr>
      <vt:lpstr>Illustration of Neuber’s rule application </vt:lpstr>
      <vt:lpstr>PowerPoint Presentation</vt:lpstr>
      <vt:lpstr>PowerPoint Presentation</vt:lpstr>
      <vt:lpstr>Pre-solved Neuber’s curve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Knepc</dc:creator>
  <cp:lastModifiedBy>Conner Knepley</cp:lastModifiedBy>
  <cp:revision>35</cp:revision>
  <dcterms:modified xsi:type="dcterms:W3CDTF">2017-10-11T02:12:54Z</dcterms:modified>
</cp:coreProperties>
</file>